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4"/>
  </p:sldMasterIdLst>
  <p:notesMasterIdLst>
    <p:notesMasterId r:id="rId30"/>
  </p:notesMasterIdLst>
  <p:sldIdLst>
    <p:sldId id="256" r:id="rId5"/>
    <p:sldId id="257" r:id="rId6"/>
    <p:sldId id="258" r:id="rId7"/>
    <p:sldId id="259" r:id="rId8"/>
    <p:sldId id="27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80" r:id="rId25"/>
    <p:sldId id="275" r:id="rId26"/>
    <p:sldId id="276" r:id="rId27"/>
    <p:sldId id="278" r:id="rId28"/>
    <p:sldId id="277"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5B4FFC-A893-468A-B611-822497714014}">
  <a:tblStyle styleId="{155B4FFC-A893-468A-B611-82249771401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A"/>
          </a:solidFill>
        </a:fill>
      </a:tcStyle>
    </a:wholeTbl>
    <a:band1H>
      <a:tcTxStyle/>
      <a:tcStyle>
        <a:tcBdr/>
        <a:fill>
          <a:solidFill>
            <a:srgbClr val="CACCD2"/>
          </a:solidFill>
        </a:fill>
      </a:tcStyle>
    </a:band1H>
    <a:band2H>
      <a:tcTxStyle/>
      <a:tcStyle>
        <a:tcBdr/>
      </a:tcStyle>
    </a:band2H>
    <a:band1V>
      <a:tcTxStyle/>
      <a:tcStyle>
        <a:tcBdr/>
        <a:fill>
          <a:solidFill>
            <a:srgbClr val="CACCD2"/>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62" d="100"/>
          <a:sy n="162" d="100"/>
        </p:scale>
        <p:origin x="25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227" name="Google Shape;22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238" name="Google Shape;23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259" name="Google Shape;25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281" name="Google Shape;28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295" name="Google Shape;29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326" name="Google Shape;32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340" name="Google Shape;34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3a8062aed3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23a8062aed3_0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379" name="Google Shape;379;g23a8062aed3_0_1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401" name="Google Shape;40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413" name="Google Shape;41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11" name="Google Shape;11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426" name="Google Shape;426;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33" name="Google Shape;13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014852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438" name="Google Shape;43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448" name="Google Shape;448;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469" name="Google Shape;46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458" name="Google Shape;45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23" name="Google Shape;12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33" name="Google Shape;13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33" name="Google Shape;13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577676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54" name="Google Shape;15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68" name="Google Shape;16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3a8062aed3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g23a8062aed3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187" name="Google Shape;187;g23a8062aed3_0_2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800"/>
              <a:buFont typeface="Arial"/>
              <a:buChar char="•"/>
            </a:pPr>
            <a:r>
              <a:rPr lang="en-US" sz="800"/>
              <a:t>After sharing about our PET, CET and applied research capabilities, I would now like to share about our living labs as part of our move to our Punggol new campus in 2024. </a:t>
            </a:r>
            <a:endParaRPr/>
          </a:p>
          <a:p>
            <a:pPr marL="171450" lvl="0" indent="-171450" algn="l" rtl="0">
              <a:spcBef>
                <a:spcPts val="0"/>
              </a:spcBef>
              <a:spcAft>
                <a:spcPts val="0"/>
              </a:spcAft>
              <a:buClr>
                <a:schemeClr val="dk1"/>
              </a:buClr>
              <a:buSzPts val="800"/>
              <a:buFont typeface="Arial"/>
              <a:buChar char="•"/>
            </a:pPr>
            <a:r>
              <a:rPr lang="en-US" sz="800"/>
              <a:t>Labelled as the Punggol Digital District, it houses key digital players like Wan Xiang, Dconstruct and Cyber Security Agency of Singapore. </a:t>
            </a:r>
            <a:endParaRPr/>
          </a:p>
          <a:p>
            <a:pPr marL="171450" lvl="0" indent="-171450" algn="l" rtl="0">
              <a:spcBef>
                <a:spcPts val="0"/>
              </a:spcBef>
              <a:spcAft>
                <a:spcPts val="0"/>
              </a:spcAft>
              <a:buClr>
                <a:schemeClr val="dk1"/>
              </a:buClr>
              <a:buSzPts val="800"/>
              <a:buFont typeface="Arial"/>
              <a:buChar char="•"/>
            </a:pPr>
            <a:r>
              <a:rPr lang="en-US" sz="800"/>
              <a:t>Currently, we operate out of 6 different locations across Singapore</a:t>
            </a:r>
            <a:endParaRPr/>
          </a:p>
          <a:p>
            <a:pPr marL="171450" lvl="0" indent="-95250" algn="l" rtl="0">
              <a:spcBef>
                <a:spcPts val="0"/>
              </a:spcBef>
              <a:spcAft>
                <a:spcPts val="0"/>
              </a:spcAft>
              <a:buClr>
                <a:schemeClr val="dk1"/>
              </a:buClr>
              <a:buSzPts val="1200"/>
              <a:buFont typeface="Arial"/>
              <a:buNone/>
            </a:pPr>
            <a:endParaRPr/>
          </a:p>
        </p:txBody>
      </p:sp>
      <p:sp>
        <p:nvSpPr>
          <p:cNvPr id="202" name="Google Shape;20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Set A Version 1)">
  <p:cSld name="Cover Slide (Set A Version 1)">
    <p:bg>
      <p:bgPr>
        <a:solidFill>
          <a:schemeClr val="lt1"/>
        </a:solidFill>
        <a:effectLst/>
      </p:bgPr>
    </p:bg>
    <p:spTree>
      <p:nvGrpSpPr>
        <p:cNvPr id="1" name="Shape 18"/>
        <p:cNvGrpSpPr/>
        <p:nvPr/>
      </p:nvGrpSpPr>
      <p:grpSpPr>
        <a:xfrm>
          <a:off x="0" y="0"/>
          <a:ext cx="0" cy="0"/>
          <a:chOff x="0" y="0"/>
          <a:chExt cx="0" cy="0"/>
        </a:xfrm>
      </p:grpSpPr>
      <p:pic>
        <p:nvPicPr>
          <p:cNvPr id="19" name="Google Shape;19;p2" descr="A screenshot of a video game&#10;&#10;Description automatically generated with medium confidence"/>
          <p:cNvPicPr preferRelativeResize="0"/>
          <p:nvPr/>
        </p:nvPicPr>
        <p:blipFill rotWithShape="1">
          <a:blip r:embed="rId2">
            <a:alphaModFix/>
          </a:blip>
          <a:srcRect/>
          <a:stretch/>
        </p:blipFill>
        <p:spPr>
          <a:xfrm>
            <a:off x="0" y="2254"/>
            <a:ext cx="12192000" cy="6853491"/>
          </a:xfrm>
          <a:prstGeom prst="rect">
            <a:avLst/>
          </a:prstGeom>
          <a:noFill/>
          <a:ln>
            <a:noFill/>
          </a:ln>
        </p:spPr>
      </p:pic>
      <p:sp>
        <p:nvSpPr>
          <p:cNvPr id="20" name="Google Shape;20;p2"/>
          <p:cNvSpPr txBox="1">
            <a:spLocks noGrp="1"/>
          </p:cNvSpPr>
          <p:nvPr>
            <p:ph type="ctrTitle"/>
          </p:nvPr>
        </p:nvSpPr>
        <p:spPr>
          <a:xfrm>
            <a:off x="578048" y="1636927"/>
            <a:ext cx="5138057" cy="13769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
          <p:cNvSpPr txBox="1">
            <a:spLocks noGrp="1"/>
          </p:cNvSpPr>
          <p:nvPr>
            <p:ph type="subTitle" idx="1"/>
          </p:nvPr>
        </p:nvSpPr>
        <p:spPr>
          <a:xfrm>
            <a:off x="578048" y="3429000"/>
            <a:ext cx="5138057" cy="954902"/>
          </a:xfrm>
          <a:prstGeom prst="rect">
            <a:avLst/>
          </a:prstGeom>
          <a:noFill/>
          <a:ln>
            <a:noFill/>
          </a:ln>
        </p:spPr>
        <p:txBody>
          <a:bodyPr spcFirstLastPara="1" wrap="square" lIns="91425" tIns="45700" rIns="91425" bIns="45700" anchor="b" anchorCtr="0">
            <a:normAutofit/>
          </a:bodyPr>
          <a:lstStyle>
            <a:lvl1pPr lvl="0" algn="l">
              <a:lnSpc>
                <a:spcPct val="114000"/>
              </a:lnSpc>
              <a:spcBef>
                <a:spcPts val="1000"/>
              </a:spcBef>
              <a:spcAft>
                <a:spcPts val="0"/>
              </a:spcAft>
              <a:buClr>
                <a:schemeClr val="lt1"/>
              </a:buClr>
              <a:buSzPts val="2000"/>
              <a:buNone/>
              <a:defRPr sz="2000">
                <a:solidFill>
                  <a:schemeClr val="lt1"/>
                </a:solidFill>
              </a:defRPr>
            </a:lvl1pPr>
            <a:lvl2pPr lvl="1" algn="ctr">
              <a:lnSpc>
                <a:spcPct val="114000"/>
              </a:lnSpc>
              <a:spcBef>
                <a:spcPts val="1000"/>
              </a:spcBef>
              <a:spcAft>
                <a:spcPts val="0"/>
              </a:spcAft>
              <a:buClr>
                <a:schemeClr val="dk1"/>
              </a:buClr>
              <a:buSzPts val="2000"/>
              <a:buNone/>
              <a:defRPr sz="2000"/>
            </a:lvl2pPr>
            <a:lvl3pPr lvl="2" algn="ctr">
              <a:lnSpc>
                <a:spcPct val="114000"/>
              </a:lnSpc>
              <a:spcBef>
                <a:spcPts val="10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22" name="Google Shape;22;p2"/>
          <p:cNvCxnSpPr/>
          <p:nvPr/>
        </p:nvCxnSpPr>
        <p:spPr>
          <a:xfrm>
            <a:off x="3295650" y="0"/>
            <a:ext cx="4402931" cy="0"/>
          </a:xfrm>
          <a:prstGeom prst="straightConnector1">
            <a:avLst/>
          </a:prstGeom>
          <a:noFill/>
          <a:ln w="9525" cap="flat" cmpd="sng">
            <a:solidFill>
              <a:schemeClr val="lt1"/>
            </a:solidFill>
            <a:prstDash val="solid"/>
            <a:miter lim="800000"/>
            <a:headEnd type="none" w="sm" len="sm"/>
            <a:tailEnd type="none" w="sm" len="sm"/>
          </a:ln>
        </p:spPr>
      </p:cxnSp>
      <p:sp>
        <p:nvSpPr>
          <p:cNvPr id="23" name="Google Shape;23;p2"/>
          <p:cNvSpPr/>
          <p:nvPr/>
        </p:nvSpPr>
        <p:spPr>
          <a:xfrm rot="-5400000">
            <a:off x="6909580" y="-3710799"/>
            <a:ext cx="1582772" cy="9001125"/>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4" name="Google Shape;24;p2" descr="A screenshot of a video game&#10;&#10;Description automatically generated with medium confidence"/>
          <p:cNvPicPr preferRelativeResize="0"/>
          <p:nvPr/>
        </p:nvPicPr>
        <p:blipFill rotWithShape="1">
          <a:blip r:embed="rId3">
            <a:alphaModFix/>
          </a:blip>
          <a:srcRect/>
          <a:stretch/>
        </p:blipFill>
        <p:spPr>
          <a:xfrm>
            <a:off x="10091350" y="2255"/>
            <a:ext cx="2100649" cy="109337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77"/>
        <p:cNvGrpSpPr/>
        <p:nvPr/>
      </p:nvGrpSpPr>
      <p:grpSpPr>
        <a:xfrm>
          <a:off x="0" y="0"/>
          <a:ext cx="0" cy="0"/>
          <a:chOff x="0" y="0"/>
          <a:chExt cx="0" cy="0"/>
        </a:xfrm>
      </p:grpSpPr>
      <p:sp>
        <p:nvSpPr>
          <p:cNvPr id="78" name="Google Shape;78;p11"/>
          <p:cNvSpPr txBox="1">
            <a:spLocks noGrp="1"/>
          </p:cNvSpPr>
          <p:nvPr>
            <p:ph type="title"/>
          </p:nvPr>
        </p:nvSpPr>
        <p:spPr>
          <a:xfrm>
            <a:off x="838200" y="317241"/>
            <a:ext cx="10515600" cy="6158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1"/>
          <p:cNvSpPr txBox="1">
            <a:spLocks noGrp="1"/>
          </p:cNvSpPr>
          <p:nvPr>
            <p:ph type="body" idx="1"/>
          </p:nvPr>
        </p:nvSpPr>
        <p:spPr>
          <a:xfrm>
            <a:off x="838200" y="1306286"/>
            <a:ext cx="3193857" cy="4870677"/>
          </a:xfrm>
          <a:prstGeom prst="rect">
            <a:avLst/>
          </a:prstGeom>
          <a:noFill/>
          <a:ln>
            <a:noFill/>
          </a:ln>
        </p:spPr>
        <p:txBody>
          <a:bodyPr spcFirstLastPara="1" wrap="square" lIns="91425" tIns="45700" rIns="91425" bIns="45700" anchor="t" anchorCtr="0">
            <a:normAutofit/>
          </a:bodyPr>
          <a:lstStyle>
            <a:lvl1pPr marL="457200" lvl="0" indent="-342900" algn="l">
              <a:lnSpc>
                <a:spcPct val="114000"/>
              </a:lnSpc>
              <a:spcBef>
                <a:spcPts val="1000"/>
              </a:spcBef>
              <a:spcAft>
                <a:spcPts val="0"/>
              </a:spcAft>
              <a:buClr>
                <a:schemeClr val="dk1"/>
              </a:buClr>
              <a:buSzPts val="1800"/>
              <a:buChar char="▪"/>
              <a:defRPr/>
            </a:lvl1pPr>
            <a:lvl2pPr marL="914400" lvl="1" indent="-342900" algn="l">
              <a:lnSpc>
                <a:spcPct val="114000"/>
              </a:lnSpc>
              <a:spcBef>
                <a:spcPts val="1000"/>
              </a:spcBef>
              <a:spcAft>
                <a:spcPts val="0"/>
              </a:spcAft>
              <a:buClr>
                <a:schemeClr val="dk1"/>
              </a:buClr>
              <a:buSzPts val="1800"/>
              <a:buChar char="▪"/>
              <a:defRPr/>
            </a:lvl2pPr>
            <a:lvl3pPr marL="1371600" lvl="2" indent="-342900" algn="l">
              <a:lnSpc>
                <a:spcPct val="114000"/>
              </a:lnSpc>
              <a:spcBef>
                <a:spcPts val="10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1"/>
          <p:cNvSpPr txBox="1">
            <a:spLocks noGrp="1"/>
          </p:cNvSpPr>
          <p:nvPr>
            <p:ph type="body" idx="2"/>
          </p:nvPr>
        </p:nvSpPr>
        <p:spPr>
          <a:xfrm>
            <a:off x="4279770" y="1314385"/>
            <a:ext cx="3389994" cy="4870677"/>
          </a:xfrm>
          <a:prstGeom prst="rect">
            <a:avLst/>
          </a:prstGeom>
          <a:noFill/>
          <a:ln>
            <a:noFill/>
          </a:ln>
        </p:spPr>
        <p:txBody>
          <a:bodyPr spcFirstLastPara="1" wrap="square" lIns="91425" tIns="45700" rIns="91425" bIns="45700" anchor="t" anchorCtr="0">
            <a:normAutofit/>
          </a:bodyPr>
          <a:lstStyle>
            <a:lvl1pPr marL="457200" lvl="0" indent="-342900" algn="l">
              <a:lnSpc>
                <a:spcPct val="114000"/>
              </a:lnSpc>
              <a:spcBef>
                <a:spcPts val="1000"/>
              </a:spcBef>
              <a:spcAft>
                <a:spcPts val="0"/>
              </a:spcAft>
              <a:buClr>
                <a:schemeClr val="dk1"/>
              </a:buClr>
              <a:buSzPts val="1800"/>
              <a:buChar char="▪"/>
              <a:defRPr/>
            </a:lvl1pPr>
            <a:lvl2pPr marL="914400" lvl="1" indent="-342900" algn="l">
              <a:lnSpc>
                <a:spcPct val="114000"/>
              </a:lnSpc>
              <a:spcBef>
                <a:spcPts val="1000"/>
              </a:spcBef>
              <a:spcAft>
                <a:spcPts val="0"/>
              </a:spcAft>
              <a:buClr>
                <a:schemeClr val="dk1"/>
              </a:buClr>
              <a:buSzPts val="1800"/>
              <a:buChar char="▪"/>
              <a:defRPr/>
            </a:lvl2pPr>
            <a:lvl3pPr marL="1371600" lvl="2" indent="-342900" algn="l">
              <a:lnSpc>
                <a:spcPct val="114000"/>
              </a:lnSpc>
              <a:spcBef>
                <a:spcPts val="10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1"/>
          <p:cNvSpPr txBox="1">
            <a:spLocks noGrp="1"/>
          </p:cNvSpPr>
          <p:nvPr>
            <p:ph type="dt" idx="10"/>
          </p:nvPr>
        </p:nvSpPr>
        <p:spPr>
          <a:xfrm>
            <a:off x="838200" y="618506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1"/>
          <p:cNvSpPr txBox="1">
            <a:spLocks noGrp="1"/>
          </p:cNvSpPr>
          <p:nvPr>
            <p:ph type="ftr" idx="11"/>
          </p:nvPr>
        </p:nvSpPr>
        <p:spPr>
          <a:xfrm>
            <a:off x="4038600" y="618506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txBox="1">
            <a:spLocks noGrp="1"/>
          </p:cNvSpPr>
          <p:nvPr>
            <p:ph type="sldNum" idx="12"/>
          </p:nvPr>
        </p:nvSpPr>
        <p:spPr>
          <a:xfrm>
            <a:off x="8610600" y="618506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4" name="Google Shape;84;p11"/>
          <p:cNvSpPr txBox="1">
            <a:spLocks noGrp="1"/>
          </p:cNvSpPr>
          <p:nvPr>
            <p:ph type="body" idx="3"/>
          </p:nvPr>
        </p:nvSpPr>
        <p:spPr>
          <a:xfrm>
            <a:off x="7917477" y="1314385"/>
            <a:ext cx="3487971" cy="4870677"/>
          </a:xfrm>
          <a:prstGeom prst="rect">
            <a:avLst/>
          </a:prstGeom>
          <a:noFill/>
          <a:ln>
            <a:noFill/>
          </a:ln>
        </p:spPr>
        <p:txBody>
          <a:bodyPr spcFirstLastPara="1" wrap="square" lIns="91425" tIns="45700" rIns="91425" bIns="45700" anchor="t" anchorCtr="0">
            <a:normAutofit/>
          </a:bodyPr>
          <a:lstStyle>
            <a:lvl1pPr marL="457200" lvl="0" indent="-342900" algn="l">
              <a:lnSpc>
                <a:spcPct val="114000"/>
              </a:lnSpc>
              <a:spcBef>
                <a:spcPts val="1000"/>
              </a:spcBef>
              <a:spcAft>
                <a:spcPts val="0"/>
              </a:spcAft>
              <a:buClr>
                <a:schemeClr val="dk1"/>
              </a:buClr>
              <a:buSzPts val="1800"/>
              <a:buChar char="▪"/>
              <a:defRPr/>
            </a:lvl1pPr>
            <a:lvl2pPr marL="914400" lvl="1" indent="-342900" algn="l">
              <a:lnSpc>
                <a:spcPct val="114000"/>
              </a:lnSpc>
              <a:spcBef>
                <a:spcPts val="1000"/>
              </a:spcBef>
              <a:spcAft>
                <a:spcPts val="0"/>
              </a:spcAft>
              <a:buClr>
                <a:schemeClr val="dk1"/>
              </a:buClr>
              <a:buSzPts val="1800"/>
              <a:buChar char="▪"/>
              <a:defRPr/>
            </a:lvl2pPr>
            <a:lvl3pPr marL="1371600" lvl="2" indent="-342900" algn="l">
              <a:lnSpc>
                <a:spcPct val="114000"/>
              </a:lnSpc>
              <a:spcBef>
                <a:spcPts val="10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2"/>
          <p:cNvSpPr txBox="1">
            <a:spLocks noGrp="1"/>
          </p:cNvSpPr>
          <p:nvPr>
            <p:ph type="title"/>
          </p:nvPr>
        </p:nvSpPr>
        <p:spPr>
          <a:xfrm>
            <a:off x="839788" y="365126"/>
            <a:ext cx="10515600" cy="5679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2"/>
          <p:cNvSpPr txBox="1">
            <a:spLocks noGrp="1"/>
          </p:cNvSpPr>
          <p:nvPr>
            <p:ph type="body" idx="1"/>
          </p:nvPr>
        </p:nvSpPr>
        <p:spPr>
          <a:xfrm>
            <a:off x="838200" y="1307112"/>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4000"/>
              </a:lnSpc>
              <a:spcBef>
                <a:spcPts val="1000"/>
              </a:spcBef>
              <a:spcAft>
                <a:spcPts val="0"/>
              </a:spcAft>
              <a:buClr>
                <a:srgbClr val="757070"/>
              </a:buClr>
              <a:buSzPts val="2400"/>
              <a:buNone/>
              <a:defRPr sz="2400" b="1">
                <a:solidFill>
                  <a:srgbClr val="757070"/>
                </a:solidFill>
              </a:defRPr>
            </a:lvl1pPr>
            <a:lvl2pPr marL="914400" lvl="1" indent="-228600" algn="l">
              <a:lnSpc>
                <a:spcPct val="114000"/>
              </a:lnSpc>
              <a:spcBef>
                <a:spcPts val="1000"/>
              </a:spcBef>
              <a:spcAft>
                <a:spcPts val="0"/>
              </a:spcAft>
              <a:buClr>
                <a:schemeClr val="dk1"/>
              </a:buClr>
              <a:buSzPts val="2000"/>
              <a:buNone/>
              <a:defRPr sz="2000" b="1"/>
            </a:lvl2pPr>
            <a:lvl3pPr marL="1371600" lvl="2" indent="-228600" algn="l">
              <a:lnSpc>
                <a:spcPct val="114000"/>
              </a:lnSpc>
              <a:spcBef>
                <a:spcPts val="10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8" name="Google Shape;88;p12"/>
          <p:cNvSpPr txBox="1">
            <a:spLocks noGrp="1"/>
          </p:cNvSpPr>
          <p:nvPr>
            <p:ph type="body" idx="2"/>
          </p:nvPr>
        </p:nvSpPr>
        <p:spPr>
          <a:xfrm>
            <a:off x="839788" y="2131024"/>
            <a:ext cx="5157787" cy="4058639"/>
          </a:xfrm>
          <a:prstGeom prst="rect">
            <a:avLst/>
          </a:prstGeom>
          <a:noFill/>
          <a:ln>
            <a:noFill/>
          </a:ln>
        </p:spPr>
        <p:txBody>
          <a:bodyPr spcFirstLastPara="1" wrap="square" lIns="91425" tIns="45700" rIns="91425" bIns="45700" anchor="t" anchorCtr="0">
            <a:normAutofit/>
          </a:bodyPr>
          <a:lstStyle>
            <a:lvl1pPr marL="457200" lvl="0" indent="-342900" algn="l">
              <a:lnSpc>
                <a:spcPct val="114000"/>
              </a:lnSpc>
              <a:spcBef>
                <a:spcPts val="1000"/>
              </a:spcBef>
              <a:spcAft>
                <a:spcPts val="0"/>
              </a:spcAft>
              <a:buClr>
                <a:schemeClr val="dk1"/>
              </a:buClr>
              <a:buSzPts val="1800"/>
              <a:buChar char="▪"/>
              <a:defRPr/>
            </a:lvl1pPr>
            <a:lvl2pPr marL="914400" lvl="1" indent="-342900" algn="l">
              <a:lnSpc>
                <a:spcPct val="114000"/>
              </a:lnSpc>
              <a:spcBef>
                <a:spcPts val="1000"/>
              </a:spcBef>
              <a:spcAft>
                <a:spcPts val="0"/>
              </a:spcAft>
              <a:buClr>
                <a:schemeClr val="dk1"/>
              </a:buClr>
              <a:buSzPts val="1800"/>
              <a:buChar char="▪"/>
              <a:defRPr/>
            </a:lvl2pPr>
            <a:lvl3pPr marL="1371600" lvl="2" indent="-342900" algn="l">
              <a:lnSpc>
                <a:spcPct val="114000"/>
              </a:lnSpc>
              <a:spcBef>
                <a:spcPts val="10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2"/>
          <p:cNvSpPr txBox="1">
            <a:spLocks noGrp="1"/>
          </p:cNvSpPr>
          <p:nvPr>
            <p:ph type="body" idx="3"/>
          </p:nvPr>
        </p:nvSpPr>
        <p:spPr>
          <a:xfrm>
            <a:off x="6170612" y="1307112"/>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4000"/>
              </a:lnSpc>
              <a:spcBef>
                <a:spcPts val="1000"/>
              </a:spcBef>
              <a:spcAft>
                <a:spcPts val="0"/>
              </a:spcAft>
              <a:buClr>
                <a:srgbClr val="757070"/>
              </a:buClr>
              <a:buSzPts val="2400"/>
              <a:buNone/>
              <a:defRPr sz="2400" b="1">
                <a:solidFill>
                  <a:srgbClr val="757070"/>
                </a:solidFill>
              </a:defRPr>
            </a:lvl1pPr>
            <a:lvl2pPr marL="914400" lvl="1" indent="-228600" algn="l">
              <a:lnSpc>
                <a:spcPct val="114000"/>
              </a:lnSpc>
              <a:spcBef>
                <a:spcPts val="1000"/>
              </a:spcBef>
              <a:spcAft>
                <a:spcPts val="0"/>
              </a:spcAft>
              <a:buClr>
                <a:schemeClr val="dk1"/>
              </a:buClr>
              <a:buSzPts val="2000"/>
              <a:buNone/>
              <a:defRPr sz="2000" b="1"/>
            </a:lvl2pPr>
            <a:lvl3pPr marL="1371600" lvl="2" indent="-228600" algn="l">
              <a:lnSpc>
                <a:spcPct val="114000"/>
              </a:lnSpc>
              <a:spcBef>
                <a:spcPts val="10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0" name="Google Shape;90;p12"/>
          <p:cNvSpPr txBox="1">
            <a:spLocks noGrp="1"/>
          </p:cNvSpPr>
          <p:nvPr>
            <p:ph type="body" idx="4"/>
          </p:nvPr>
        </p:nvSpPr>
        <p:spPr>
          <a:xfrm>
            <a:off x="6172200" y="2131024"/>
            <a:ext cx="5183188" cy="4058639"/>
          </a:xfrm>
          <a:prstGeom prst="rect">
            <a:avLst/>
          </a:prstGeom>
          <a:noFill/>
          <a:ln>
            <a:noFill/>
          </a:ln>
        </p:spPr>
        <p:txBody>
          <a:bodyPr spcFirstLastPara="1" wrap="square" lIns="91425" tIns="45700" rIns="91425" bIns="45700" anchor="t" anchorCtr="0">
            <a:normAutofit/>
          </a:bodyPr>
          <a:lstStyle>
            <a:lvl1pPr marL="457200" lvl="0" indent="-342900" algn="l">
              <a:lnSpc>
                <a:spcPct val="114000"/>
              </a:lnSpc>
              <a:spcBef>
                <a:spcPts val="1000"/>
              </a:spcBef>
              <a:spcAft>
                <a:spcPts val="0"/>
              </a:spcAft>
              <a:buClr>
                <a:schemeClr val="dk1"/>
              </a:buClr>
              <a:buSzPts val="1800"/>
              <a:buChar char="▪"/>
              <a:defRPr/>
            </a:lvl1pPr>
            <a:lvl2pPr marL="914400" lvl="1" indent="-342900" algn="l">
              <a:lnSpc>
                <a:spcPct val="114000"/>
              </a:lnSpc>
              <a:spcBef>
                <a:spcPts val="1000"/>
              </a:spcBef>
              <a:spcAft>
                <a:spcPts val="0"/>
              </a:spcAft>
              <a:buClr>
                <a:schemeClr val="dk1"/>
              </a:buClr>
              <a:buSzPts val="1800"/>
              <a:buChar char="▪"/>
              <a:defRPr/>
            </a:lvl2pPr>
            <a:lvl3pPr marL="1371600" lvl="2" indent="-342900" algn="l">
              <a:lnSpc>
                <a:spcPct val="114000"/>
              </a:lnSpc>
              <a:spcBef>
                <a:spcPts val="10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2"/>
          <p:cNvSpPr txBox="1">
            <a:spLocks noGrp="1"/>
          </p:cNvSpPr>
          <p:nvPr>
            <p:ph type="dt" idx="10"/>
          </p:nvPr>
        </p:nvSpPr>
        <p:spPr>
          <a:xfrm>
            <a:off x="838200" y="6176963"/>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2"/>
          <p:cNvSpPr txBox="1">
            <a:spLocks noGrp="1"/>
          </p:cNvSpPr>
          <p:nvPr>
            <p:ph type="ftr" idx="11"/>
          </p:nvPr>
        </p:nvSpPr>
        <p:spPr>
          <a:xfrm>
            <a:off x="4038600" y="6176963"/>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sldNum" idx="12"/>
          </p:nvPr>
        </p:nvSpPr>
        <p:spPr>
          <a:xfrm>
            <a:off x="8610600" y="61769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838200" y="317241"/>
            <a:ext cx="10515600" cy="6158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13"/>
          <p:cNvSpPr txBox="1">
            <a:spLocks noGrp="1"/>
          </p:cNvSpPr>
          <p:nvPr>
            <p:ph type="dt" idx="10"/>
          </p:nvPr>
        </p:nvSpPr>
        <p:spPr>
          <a:xfrm>
            <a:off x="838200" y="6176963"/>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
          <p:cNvSpPr txBox="1">
            <a:spLocks noGrp="1"/>
          </p:cNvSpPr>
          <p:nvPr>
            <p:ph type="ftr" idx="11"/>
          </p:nvPr>
        </p:nvSpPr>
        <p:spPr>
          <a:xfrm>
            <a:off x="4038600" y="6176963"/>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3"/>
          <p:cNvSpPr txBox="1">
            <a:spLocks noGrp="1"/>
          </p:cNvSpPr>
          <p:nvPr>
            <p:ph type="sldNum" idx="12"/>
          </p:nvPr>
        </p:nvSpPr>
        <p:spPr>
          <a:xfrm>
            <a:off x="8610600" y="61769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p14"/>
          <p:cNvSpPr txBox="1">
            <a:spLocks noGrp="1"/>
          </p:cNvSpPr>
          <p:nvPr>
            <p:ph type="dt" idx="10"/>
          </p:nvPr>
        </p:nvSpPr>
        <p:spPr>
          <a:xfrm>
            <a:off x="838200" y="6176963"/>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4"/>
          <p:cNvSpPr txBox="1">
            <a:spLocks noGrp="1"/>
          </p:cNvSpPr>
          <p:nvPr>
            <p:ph type="ftr" idx="11"/>
          </p:nvPr>
        </p:nvSpPr>
        <p:spPr>
          <a:xfrm>
            <a:off x="4038600" y="6176963"/>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4"/>
          <p:cNvSpPr txBox="1">
            <a:spLocks noGrp="1"/>
          </p:cNvSpPr>
          <p:nvPr>
            <p:ph type="sldNum" idx="12"/>
          </p:nvPr>
        </p:nvSpPr>
        <p:spPr>
          <a:xfrm>
            <a:off x="8610600" y="61769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838200" y="317241"/>
            <a:ext cx="10515600" cy="6158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838200" y="1247255"/>
            <a:ext cx="10515600" cy="4929708"/>
          </a:xfrm>
          <a:prstGeom prst="rect">
            <a:avLst/>
          </a:prstGeom>
          <a:noFill/>
          <a:ln>
            <a:noFill/>
          </a:ln>
        </p:spPr>
        <p:txBody>
          <a:bodyPr spcFirstLastPara="1" wrap="square" lIns="91425" tIns="45700" rIns="91425" bIns="45700" anchor="t" anchorCtr="0">
            <a:normAutofit/>
          </a:bodyPr>
          <a:lstStyle>
            <a:lvl1pPr marL="457200" lvl="0" indent="-355600" algn="l">
              <a:lnSpc>
                <a:spcPct val="114000"/>
              </a:lnSpc>
              <a:spcBef>
                <a:spcPts val="1000"/>
              </a:spcBef>
              <a:spcAft>
                <a:spcPts val="0"/>
              </a:spcAft>
              <a:buClr>
                <a:schemeClr val="dk1"/>
              </a:buClr>
              <a:buSzPts val="2000"/>
              <a:buFont typeface="Noto Sans Symbols"/>
              <a:buChar char="▪"/>
              <a:defRPr/>
            </a:lvl1pPr>
            <a:lvl2pPr marL="914400" lvl="1" indent="-342900" algn="l">
              <a:lnSpc>
                <a:spcPct val="114000"/>
              </a:lnSpc>
              <a:spcBef>
                <a:spcPts val="1000"/>
              </a:spcBef>
              <a:spcAft>
                <a:spcPts val="0"/>
              </a:spcAft>
              <a:buClr>
                <a:schemeClr val="dk1"/>
              </a:buClr>
              <a:buSzPts val="1800"/>
              <a:buFont typeface="Noto Sans Symbols"/>
              <a:buChar char="▪"/>
              <a:defRPr/>
            </a:lvl2pPr>
            <a:lvl3pPr marL="1371600" lvl="2" indent="-330200" algn="l">
              <a:lnSpc>
                <a:spcPct val="114000"/>
              </a:lnSpc>
              <a:spcBef>
                <a:spcPts val="1000"/>
              </a:spcBef>
              <a:spcAft>
                <a:spcPts val="0"/>
              </a:spcAft>
              <a:buClr>
                <a:schemeClr val="dk1"/>
              </a:buClr>
              <a:buSzPts val="1600"/>
              <a:buFont typeface="Noto Sans Symbols"/>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
          <p:cNvSpPr txBox="1">
            <a:spLocks noGrp="1"/>
          </p:cNvSpPr>
          <p:nvPr>
            <p:ph type="dt" idx="10"/>
          </p:nvPr>
        </p:nvSpPr>
        <p:spPr>
          <a:xfrm>
            <a:off x="838200" y="6176963"/>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ftr" idx="11"/>
          </p:nvPr>
        </p:nvSpPr>
        <p:spPr>
          <a:xfrm>
            <a:off x="4038600" y="6176963"/>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sldNum" idx="12"/>
          </p:nvPr>
        </p:nvSpPr>
        <p:spPr>
          <a:xfrm>
            <a:off x="8610600" y="61769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838200" y="317241"/>
            <a:ext cx="10515600" cy="6158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838200" y="1247255"/>
            <a:ext cx="10515600" cy="4929708"/>
          </a:xfrm>
          <a:prstGeom prst="rect">
            <a:avLst/>
          </a:prstGeom>
          <a:noFill/>
          <a:ln>
            <a:noFill/>
          </a:ln>
        </p:spPr>
        <p:txBody>
          <a:bodyPr spcFirstLastPara="1" wrap="square" lIns="91425" tIns="45700" rIns="91425" bIns="45700" anchor="t" anchorCtr="0">
            <a:normAutofit/>
          </a:bodyPr>
          <a:lstStyle>
            <a:lvl1pPr marL="457200" lvl="0" indent="-355600" algn="l">
              <a:lnSpc>
                <a:spcPct val="114000"/>
              </a:lnSpc>
              <a:spcBef>
                <a:spcPts val="1000"/>
              </a:spcBef>
              <a:spcAft>
                <a:spcPts val="0"/>
              </a:spcAft>
              <a:buClr>
                <a:schemeClr val="dk1"/>
              </a:buClr>
              <a:buSzPts val="2000"/>
              <a:buFont typeface="Noto Sans Symbols"/>
              <a:buChar char="▪"/>
              <a:defRPr/>
            </a:lvl1pPr>
            <a:lvl2pPr marL="914400" lvl="1" indent="-342900" algn="l">
              <a:lnSpc>
                <a:spcPct val="114000"/>
              </a:lnSpc>
              <a:spcBef>
                <a:spcPts val="1000"/>
              </a:spcBef>
              <a:spcAft>
                <a:spcPts val="0"/>
              </a:spcAft>
              <a:buClr>
                <a:schemeClr val="dk1"/>
              </a:buClr>
              <a:buSzPts val="1800"/>
              <a:buFont typeface="Noto Sans Symbols"/>
              <a:buChar char="▪"/>
              <a:defRPr/>
            </a:lvl2pPr>
            <a:lvl3pPr marL="1371600" lvl="2" indent="-330200" algn="l">
              <a:lnSpc>
                <a:spcPct val="114000"/>
              </a:lnSpc>
              <a:spcBef>
                <a:spcPts val="1000"/>
              </a:spcBef>
              <a:spcAft>
                <a:spcPts val="0"/>
              </a:spcAft>
              <a:buClr>
                <a:schemeClr val="dk1"/>
              </a:buClr>
              <a:buSzPts val="1600"/>
              <a:buFont typeface="Noto Sans Symbols"/>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
          <p:cNvSpPr txBox="1">
            <a:spLocks noGrp="1"/>
          </p:cNvSpPr>
          <p:nvPr>
            <p:ph type="dt" idx="10"/>
          </p:nvPr>
        </p:nvSpPr>
        <p:spPr>
          <a:xfrm>
            <a:off x="838200" y="6176963"/>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4038600" y="6176963"/>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8610600" y="6176963"/>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Slide (Set A Version 2)">
  <p:cSld name="Cover Slide (Set A Version 2)">
    <p:bg>
      <p:bgPr>
        <a:solidFill>
          <a:schemeClr val="accent1"/>
        </a:solidFill>
        <a:effectLst/>
      </p:bgPr>
    </p:bg>
    <p:spTree>
      <p:nvGrpSpPr>
        <p:cNvPr id="1" name="Shape 37"/>
        <p:cNvGrpSpPr/>
        <p:nvPr/>
      </p:nvGrpSpPr>
      <p:grpSpPr>
        <a:xfrm>
          <a:off x="0" y="0"/>
          <a:ext cx="0" cy="0"/>
          <a:chOff x="0" y="0"/>
          <a:chExt cx="0" cy="0"/>
        </a:xfrm>
      </p:grpSpPr>
      <p:pic>
        <p:nvPicPr>
          <p:cNvPr id="38" name="Google Shape;38;p5" descr="Graphical user interface, diagram&#10;&#10;Description automatically generated with medium confidence"/>
          <p:cNvPicPr preferRelativeResize="0"/>
          <p:nvPr/>
        </p:nvPicPr>
        <p:blipFill rotWithShape="1">
          <a:blip r:embed="rId2">
            <a:alphaModFix/>
          </a:blip>
          <a:srcRect/>
          <a:stretch/>
        </p:blipFill>
        <p:spPr>
          <a:xfrm>
            <a:off x="0" y="3065"/>
            <a:ext cx="12192000" cy="6851869"/>
          </a:xfrm>
          <a:prstGeom prst="rect">
            <a:avLst/>
          </a:prstGeom>
          <a:noFill/>
          <a:ln>
            <a:noFill/>
          </a:ln>
        </p:spPr>
      </p:pic>
      <p:sp>
        <p:nvSpPr>
          <p:cNvPr id="39" name="Google Shape;39;p5"/>
          <p:cNvSpPr txBox="1">
            <a:spLocks noGrp="1"/>
          </p:cNvSpPr>
          <p:nvPr>
            <p:ph type="ctrTitle"/>
          </p:nvPr>
        </p:nvSpPr>
        <p:spPr>
          <a:xfrm>
            <a:off x="578048" y="1636927"/>
            <a:ext cx="5138057" cy="13769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5"/>
          <p:cNvSpPr txBox="1">
            <a:spLocks noGrp="1"/>
          </p:cNvSpPr>
          <p:nvPr>
            <p:ph type="subTitle" idx="1"/>
          </p:nvPr>
        </p:nvSpPr>
        <p:spPr>
          <a:xfrm>
            <a:off x="578048" y="3429000"/>
            <a:ext cx="5138057" cy="954902"/>
          </a:xfrm>
          <a:prstGeom prst="rect">
            <a:avLst/>
          </a:prstGeom>
          <a:noFill/>
          <a:ln>
            <a:noFill/>
          </a:ln>
        </p:spPr>
        <p:txBody>
          <a:bodyPr spcFirstLastPara="1" wrap="square" lIns="91425" tIns="45700" rIns="91425" bIns="45700" anchor="b" anchorCtr="0">
            <a:normAutofit/>
          </a:bodyPr>
          <a:lstStyle>
            <a:lvl1pPr lvl="0" algn="l">
              <a:lnSpc>
                <a:spcPct val="114000"/>
              </a:lnSpc>
              <a:spcBef>
                <a:spcPts val="1000"/>
              </a:spcBef>
              <a:spcAft>
                <a:spcPts val="0"/>
              </a:spcAft>
              <a:buClr>
                <a:schemeClr val="lt1"/>
              </a:buClr>
              <a:buSzPts val="2000"/>
              <a:buNone/>
              <a:defRPr sz="2000">
                <a:solidFill>
                  <a:schemeClr val="lt1"/>
                </a:solidFill>
              </a:defRPr>
            </a:lvl1pPr>
            <a:lvl2pPr lvl="1" algn="ctr">
              <a:lnSpc>
                <a:spcPct val="114000"/>
              </a:lnSpc>
              <a:spcBef>
                <a:spcPts val="1000"/>
              </a:spcBef>
              <a:spcAft>
                <a:spcPts val="0"/>
              </a:spcAft>
              <a:buClr>
                <a:schemeClr val="dk1"/>
              </a:buClr>
              <a:buSzPts val="2000"/>
              <a:buNone/>
              <a:defRPr sz="2000"/>
            </a:lvl2pPr>
            <a:lvl3pPr lvl="2" algn="ctr">
              <a:lnSpc>
                <a:spcPct val="114000"/>
              </a:lnSpc>
              <a:spcBef>
                <a:spcPts val="10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41" name="Google Shape;41;p5"/>
          <p:cNvCxnSpPr/>
          <p:nvPr/>
        </p:nvCxnSpPr>
        <p:spPr>
          <a:xfrm>
            <a:off x="3295650" y="0"/>
            <a:ext cx="4402931" cy="0"/>
          </a:xfrm>
          <a:prstGeom prst="straightConnector1">
            <a:avLst/>
          </a:prstGeom>
          <a:noFill/>
          <a:ln w="9525" cap="flat" cmpd="sng">
            <a:solidFill>
              <a:schemeClr val="lt1"/>
            </a:solidFill>
            <a:prstDash val="solid"/>
            <a:miter lim="800000"/>
            <a:headEnd type="none" w="sm" len="sm"/>
            <a:tailEnd type="none" w="sm" len="sm"/>
          </a:ln>
        </p:spPr>
      </p:cxnSp>
      <p:sp>
        <p:nvSpPr>
          <p:cNvPr id="42" name="Google Shape;42;p5"/>
          <p:cNvSpPr/>
          <p:nvPr/>
        </p:nvSpPr>
        <p:spPr>
          <a:xfrm rot="-5400000">
            <a:off x="6909580" y="-3710799"/>
            <a:ext cx="1582772" cy="9001125"/>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3" name="Google Shape;43;p5" descr="A screenshot of a video game&#10;&#10;Description automatically generated with medium confidence"/>
          <p:cNvPicPr preferRelativeResize="0"/>
          <p:nvPr/>
        </p:nvPicPr>
        <p:blipFill rotWithShape="1">
          <a:blip r:embed="rId3">
            <a:alphaModFix/>
          </a:blip>
          <a:srcRect/>
          <a:stretch/>
        </p:blipFill>
        <p:spPr>
          <a:xfrm>
            <a:off x="10091350" y="2255"/>
            <a:ext cx="2100649" cy="109337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Slide (Set B Version 1)">
  <p:cSld name="Cover Slide (Set B Version 1)">
    <p:bg>
      <p:bgPr>
        <a:solidFill>
          <a:schemeClr val="accent1"/>
        </a:solidFill>
        <a:effectLst/>
      </p:bgPr>
    </p:bg>
    <p:spTree>
      <p:nvGrpSpPr>
        <p:cNvPr id="1"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a:stretch/>
        </p:blipFill>
        <p:spPr>
          <a:xfrm>
            <a:off x="0" y="811"/>
            <a:ext cx="12192000" cy="6856377"/>
          </a:xfrm>
          <a:prstGeom prst="rect">
            <a:avLst/>
          </a:prstGeom>
          <a:noFill/>
          <a:ln>
            <a:noFill/>
          </a:ln>
        </p:spPr>
      </p:pic>
      <p:sp>
        <p:nvSpPr>
          <p:cNvPr id="46" name="Google Shape;46;p6"/>
          <p:cNvSpPr txBox="1">
            <a:spLocks noGrp="1"/>
          </p:cNvSpPr>
          <p:nvPr>
            <p:ph type="ctrTitle"/>
          </p:nvPr>
        </p:nvSpPr>
        <p:spPr>
          <a:xfrm>
            <a:off x="578048" y="1636927"/>
            <a:ext cx="5138057" cy="13769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6"/>
          <p:cNvSpPr txBox="1">
            <a:spLocks noGrp="1"/>
          </p:cNvSpPr>
          <p:nvPr>
            <p:ph type="subTitle" idx="1"/>
          </p:nvPr>
        </p:nvSpPr>
        <p:spPr>
          <a:xfrm>
            <a:off x="578048" y="3429000"/>
            <a:ext cx="5138057" cy="954902"/>
          </a:xfrm>
          <a:prstGeom prst="rect">
            <a:avLst/>
          </a:prstGeom>
          <a:noFill/>
          <a:ln>
            <a:noFill/>
          </a:ln>
        </p:spPr>
        <p:txBody>
          <a:bodyPr spcFirstLastPara="1" wrap="square" lIns="91425" tIns="45700" rIns="91425" bIns="45700" anchor="b" anchorCtr="0">
            <a:normAutofit/>
          </a:bodyPr>
          <a:lstStyle>
            <a:lvl1pPr lvl="0" algn="l">
              <a:lnSpc>
                <a:spcPct val="114000"/>
              </a:lnSpc>
              <a:spcBef>
                <a:spcPts val="1000"/>
              </a:spcBef>
              <a:spcAft>
                <a:spcPts val="0"/>
              </a:spcAft>
              <a:buClr>
                <a:schemeClr val="lt1"/>
              </a:buClr>
              <a:buSzPts val="2000"/>
              <a:buNone/>
              <a:defRPr sz="2000">
                <a:solidFill>
                  <a:schemeClr val="lt1"/>
                </a:solidFill>
              </a:defRPr>
            </a:lvl1pPr>
            <a:lvl2pPr lvl="1" algn="ctr">
              <a:lnSpc>
                <a:spcPct val="114000"/>
              </a:lnSpc>
              <a:spcBef>
                <a:spcPts val="1000"/>
              </a:spcBef>
              <a:spcAft>
                <a:spcPts val="0"/>
              </a:spcAft>
              <a:buClr>
                <a:schemeClr val="dk1"/>
              </a:buClr>
              <a:buSzPts val="2000"/>
              <a:buNone/>
              <a:defRPr sz="2000"/>
            </a:lvl2pPr>
            <a:lvl3pPr lvl="2" algn="ctr">
              <a:lnSpc>
                <a:spcPct val="114000"/>
              </a:lnSpc>
              <a:spcBef>
                <a:spcPts val="10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48" name="Google Shape;48;p6"/>
          <p:cNvCxnSpPr/>
          <p:nvPr/>
        </p:nvCxnSpPr>
        <p:spPr>
          <a:xfrm>
            <a:off x="3295650" y="0"/>
            <a:ext cx="4402931" cy="0"/>
          </a:xfrm>
          <a:prstGeom prst="straightConnector1">
            <a:avLst/>
          </a:prstGeom>
          <a:noFill/>
          <a:ln w="9525" cap="flat" cmpd="sng">
            <a:solidFill>
              <a:schemeClr val="lt1"/>
            </a:solidFill>
            <a:prstDash val="solid"/>
            <a:miter lim="800000"/>
            <a:headEnd type="none" w="sm" len="sm"/>
            <a:tailEnd type="none" w="sm" len="sm"/>
          </a:ln>
        </p:spPr>
      </p:cxnSp>
      <p:sp>
        <p:nvSpPr>
          <p:cNvPr id="49" name="Google Shape;49;p6"/>
          <p:cNvSpPr/>
          <p:nvPr/>
        </p:nvSpPr>
        <p:spPr>
          <a:xfrm rot="-5400000">
            <a:off x="6909580" y="-3710799"/>
            <a:ext cx="1582772" cy="9001125"/>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0" name="Google Shape;50;p6" descr="A screenshot of a video game&#10;&#10;Description automatically generated with medium confidence"/>
          <p:cNvPicPr preferRelativeResize="0"/>
          <p:nvPr/>
        </p:nvPicPr>
        <p:blipFill rotWithShape="1">
          <a:blip r:embed="rId3">
            <a:alphaModFix/>
          </a:blip>
          <a:srcRect/>
          <a:stretch/>
        </p:blipFill>
        <p:spPr>
          <a:xfrm>
            <a:off x="10091350" y="2255"/>
            <a:ext cx="2100649" cy="109337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Slide (Set B Version 2)">
  <p:cSld name="Cover Slide (Set B Version 2)">
    <p:bg>
      <p:bgPr>
        <a:solidFill>
          <a:schemeClr val="accent1"/>
        </a:solidFill>
        <a:effectLst/>
      </p:bgPr>
    </p:bg>
    <p:spTree>
      <p:nvGrpSpPr>
        <p:cNvPr id="1" name="Shape 51"/>
        <p:cNvGrpSpPr/>
        <p:nvPr/>
      </p:nvGrpSpPr>
      <p:grpSpPr>
        <a:xfrm>
          <a:off x="0" y="0"/>
          <a:ext cx="0" cy="0"/>
          <a:chOff x="0" y="0"/>
          <a:chExt cx="0" cy="0"/>
        </a:xfrm>
      </p:grpSpPr>
      <p:pic>
        <p:nvPicPr>
          <p:cNvPr id="52" name="Google Shape;52;p7" descr="A picture containing text, outdoor, building&#10;&#10;Description automatically generated"/>
          <p:cNvPicPr preferRelativeResize="0"/>
          <p:nvPr/>
        </p:nvPicPr>
        <p:blipFill rotWithShape="1">
          <a:blip r:embed="rId2">
            <a:alphaModFix/>
          </a:blip>
          <a:srcRect/>
          <a:stretch/>
        </p:blipFill>
        <p:spPr>
          <a:xfrm>
            <a:off x="0" y="1623"/>
            <a:ext cx="12192000" cy="6854754"/>
          </a:xfrm>
          <a:prstGeom prst="rect">
            <a:avLst/>
          </a:prstGeom>
          <a:noFill/>
          <a:ln>
            <a:noFill/>
          </a:ln>
        </p:spPr>
      </p:pic>
      <p:sp>
        <p:nvSpPr>
          <p:cNvPr id="53" name="Google Shape;53;p7"/>
          <p:cNvSpPr txBox="1">
            <a:spLocks noGrp="1"/>
          </p:cNvSpPr>
          <p:nvPr>
            <p:ph type="ctrTitle"/>
          </p:nvPr>
        </p:nvSpPr>
        <p:spPr>
          <a:xfrm>
            <a:off x="578048" y="1636927"/>
            <a:ext cx="5138057" cy="13769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subTitle" idx="1"/>
          </p:nvPr>
        </p:nvSpPr>
        <p:spPr>
          <a:xfrm>
            <a:off x="578048" y="3429000"/>
            <a:ext cx="5138057" cy="954902"/>
          </a:xfrm>
          <a:prstGeom prst="rect">
            <a:avLst/>
          </a:prstGeom>
          <a:noFill/>
          <a:ln>
            <a:noFill/>
          </a:ln>
        </p:spPr>
        <p:txBody>
          <a:bodyPr spcFirstLastPara="1" wrap="square" lIns="91425" tIns="45700" rIns="91425" bIns="45700" anchor="b" anchorCtr="0">
            <a:normAutofit/>
          </a:bodyPr>
          <a:lstStyle>
            <a:lvl1pPr lvl="0" algn="l">
              <a:lnSpc>
                <a:spcPct val="114000"/>
              </a:lnSpc>
              <a:spcBef>
                <a:spcPts val="1000"/>
              </a:spcBef>
              <a:spcAft>
                <a:spcPts val="0"/>
              </a:spcAft>
              <a:buClr>
                <a:schemeClr val="dk1"/>
              </a:buClr>
              <a:buSzPts val="2000"/>
              <a:buNone/>
              <a:defRPr sz="2000">
                <a:solidFill>
                  <a:schemeClr val="dk1"/>
                </a:solidFill>
              </a:defRPr>
            </a:lvl1pPr>
            <a:lvl2pPr lvl="1" algn="ctr">
              <a:lnSpc>
                <a:spcPct val="114000"/>
              </a:lnSpc>
              <a:spcBef>
                <a:spcPts val="1000"/>
              </a:spcBef>
              <a:spcAft>
                <a:spcPts val="0"/>
              </a:spcAft>
              <a:buClr>
                <a:schemeClr val="dk1"/>
              </a:buClr>
              <a:buSzPts val="2000"/>
              <a:buNone/>
              <a:defRPr sz="2000"/>
            </a:lvl2pPr>
            <a:lvl3pPr lvl="2" algn="ctr">
              <a:lnSpc>
                <a:spcPct val="114000"/>
              </a:lnSpc>
              <a:spcBef>
                <a:spcPts val="10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55" name="Google Shape;55;p7"/>
          <p:cNvCxnSpPr/>
          <p:nvPr/>
        </p:nvCxnSpPr>
        <p:spPr>
          <a:xfrm>
            <a:off x="3295650" y="0"/>
            <a:ext cx="4402931" cy="0"/>
          </a:xfrm>
          <a:prstGeom prst="straightConnector1">
            <a:avLst/>
          </a:prstGeom>
          <a:noFill/>
          <a:ln w="9525" cap="flat" cmpd="sng">
            <a:solidFill>
              <a:schemeClr val="lt1"/>
            </a:solidFill>
            <a:prstDash val="solid"/>
            <a:miter lim="800000"/>
            <a:headEnd type="none" w="sm" len="sm"/>
            <a:tailEnd type="none" w="sm" len="sm"/>
          </a:ln>
        </p:spPr>
      </p:cxnSp>
      <p:sp>
        <p:nvSpPr>
          <p:cNvPr id="56" name="Google Shape;56;p7"/>
          <p:cNvSpPr/>
          <p:nvPr/>
        </p:nvSpPr>
        <p:spPr>
          <a:xfrm rot="-5400000">
            <a:off x="6909580" y="-3710799"/>
            <a:ext cx="1582772" cy="9001125"/>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7" name="Google Shape;57;p7" descr="A screenshot of a video game&#10;&#10;Description automatically generated with medium confidence"/>
          <p:cNvPicPr preferRelativeResize="0"/>
          <p:nvPr/>
        </p:nvPicPr>
        <p:blipFill rotWithShape="1">
          <a:blip r:embed="rId3">
            <a:alphaModFix/>
          </a:blip>
          <a:srcRect/>
          <a:stretch/>
        </p:blipFill>
        <p:spPr>
          <a:xfrm>
            <a:off x="10091350" y="2255"/>
            <a:ext cx="2100649" cy="109337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Slide (Set B Version 3)">
  <p:cSld name="Cover Slide (Set B Version 3)">
    <p:bg>
      <p:bgPr>
        <a:solidFill>
          <a:schemeClr val="accent1"/>
        </a:solidFill>
        <a:effectLst/>
      </p:bgPr>
    </p:bg>
    <p:spTree>
      <p:nvGrpSpPr>
        <p:cNvPr id="1" name="Shape 58"/>
        <p:cNvGrpSpPr/>
        <p:nvPr/>
      </p:nvGrpSpPr>
      <p:grpSpPr>
        <a:xfrm>
          <a:off x="0" y="0"/>
          <a:ext cx="0" cy="0"/>
          <a:chOff x="0" y="0"/>
          <a:chExt cx="0" cy="0"/>
        </a:xfrm>
      </p:grpSpPr>
      <p:pic>
        <p:nvPicPr>
          <p:cNvPr id="59" name="Google Shape;59;p8" descr="A picture containing text&#10;&#10;Description automatically generated"/>
          <p:cNvPicPr preferRelativeResize="0"/>
          <p:nvPr/>
        </p:nvPicPr>
        <p:blipFill rotWithShape="1">
          <a:blip r:embed="rId2">
            <a:alphaModFix/>
          </a:blip>
          <a:srcRect/>
          <a:stretch/>
        </p:blipFill>
        <p:spPr>
          <a:xfrm>
            <a:off x="0" y="1623"/>
            <a:ext cx="12192000" cy="6854754"/>
          </a:xfrm>
          <a:prstGeom prst="rect">
            <a:avLst/>
          </a:prstGeom>
          <a:noFill/>
          <a:ln>
            <a:noFill/>
          </a:ln>
        </p:spPr>
      </p:pic>
      <p:sp>
        <p:nvSpPr>
          <p:cNvPr id="60" name="Google Shape;60;p8"/>
          <p:cNvSpPr/>
          <p:nvPr/>
        </p:nvSpPr>
        <p:spPr>
          <a:xfrm rot="-5400000">
            <a:off x="6909580" y="-3710799"/>
            <a:ext cx="1582772" cy="9001125"/>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61;p8"/>
          <p:cNvSpPr txBox="1">
            <a:spLocks noGrp="1"/>
          </p:cNvSpPr>
          <p:nvPr>
            <p:ph type="ctrTitle"/>
          </p:nvPr>
        </p:nvSpPr>
        <p:spPr>
          <a:xfrm>
            <a:off x="578048" y="1636927"/>
            <a:ext cx="5138057" cy="13769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000"/>
              <a:buFont typeface="Arial"/>
              <a:buNone/>
              <a:defRPr sz="3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8"/>
          <p:cNvSpPr txBox="1">
            <a:spLocks noGrp="1"/>
          </p:cNvSpPr>
          <p:nvPr>
            <p:ph type="subTitle" idx="1"/>
          </p:nvPr>
        </p:nvSpPr>
        <p:spPr>
          <a:xfrm>
            <a:off x="578048" y="3429000"/>
            <a:ext cx="5138057" cy="954902"/>
          </a:xfrm>
          <a:prstGeom prst="rect">
            <a:avLst/>
          </a:prstGeom>
          <a:noFill/>
          <a:ln>
            <a:noFill/>
          </a:ln>
        </p:spPr>
        <p:txBody>
          <a:bodyPr spcFirstLastPara="1" wrap="square" lIns="91425" tIns="45700" rIns="91425" bIns="45700" anchor="b" anchorCtr="0">
            <a:normAutofit/>
          </a:bodyPr>
          <a:lstStyle>
            <a:lvl1pPr lvl="0" algn="l">
              <a:lnSpc>
                <a:spcPct val="114000"/>
              </a:lnSpc>
              <a:spcBef>
                <a:spcPts val="1000"/>
              </a:spcBef>
              <a:spcAft>
                <a:spcPts val="0"/>
              </a:spcAft>
              <a:buClr>
                <a:schemeClr val="lt1"/>
              </a:buClr>
              <a:buSzPts val="2000"/>
              <a:buNone/>
              <a:defRPr sz="2000">
                <a:solidFill>
                  <a:schemeClr val="lt1"/>
                </a:solidFill>
              </a:defRPr>
            </a:lvl1pPr>
            <a:lvl2pPr lvl="1" algn="ctr">
              <a:lnSpc>
                <a:spcPct val="114000"/>
              </a:lnSpc>
              <a:spcBef>
                <a:spcPts val="1000"/>
              </a:spcBef>
              <a:spcAft>
                <a:spcPts val="0"/>
              </a:spcAft>
              <a:buClr>
                <a:schemeClr val="dk1"/>
              </a:buClr>
              <a:buSzPts val="2000"/>
              <a:buNone/>
              <a:defRPr sz="2000"/>
            </a:lvl2pPr>
            <a:lvl3pPr lvl="2" algn="ctr">
              <a:lnSpc>
                <a:spcPct val="114000"/>
              </a:lnSpc>
              <a:spcBef>
                <a:spcPts val="10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63" name="Google Shape;63;p8"/>
          <p:cNvCxnSpPr/>
          <p:nvPr/>
        </p:nvCxnSpPr>
        <p:spPr>
          <a:xfrm>
            <a:off x="3295650" y="0"/>
            <a:ext cx="4402931" cy="0"/>
          </a:xfrm>
          <a:prstGeom prst="straightConnector1">
            <a:avLst/>
          </a:prstGeom>
          <a:noFill/>
          <a:ln w="9525" cap="flat" cmpd="sng">
            <a:solidFill>
              <a:schemeClr val="lt1"/>
            </a:solidFill>
            <a:prstDash val="solid"/>
            <a:miter lim="800000"/>
            <a:headEnd type="none" w="sm" len="sm"/>
            <a:tailEnd type="none" w="sm" len="sm"/>
          </a:ln>
        </p:spPr>
      </p:cxnSp>
      <p:pic>
        <p:nvPicPr>
          <p:cNvPr id="64" name="Google Shape;64;p8" descr="A screenshot of a video game&#10;&#10;Description automatically generated with medium confidence"/>
          <p:cNvPicPr preferRelativeResize="0"/>
          <p:nvPr/>
        </p:nvPicPr>
        <p:blipFill rotWithShape="1">
          <a:blip r:embed="rId3">
            <a:alphaModFix/>
          </a:blip>
          <a:srcRect/>
          <a:stretch/>
        </p:blipFill>
        <p:spPr>
          <a:xfrm>
            <a:off x="10091350" y="2255"/>
            <a:ext cx="2100649" cy="109337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65"/>
        <p:cNvGrpSpPr/>
        <p:nvPr/>
      </p:nvGrpSpPr>
      <p:grpSpPr>
        <a:xfrm>
          <a:off x="0" y="0"/>
          <a:ext cx="0" cy="0"/>
          <a:chOff x="0" y="0"/>
          <a:chExt cx="0" cy="0"/>
        </a:xfrm>
      </p:grpSpPr>
      <p:pic>
        <p:nvPicPr>
          <p:cNvPr id="66" name="Google Shape;66;p9"/>
          <p:cNvPicPr preferRelativeResize="0"/>
          <p:nvPr/>
        </p:nvPicPr>
        <p:blipFill rotWithShape="1">
          <a:blip r:embed="rId2">
            <a:alphaModFix/>
          </a:blip>
          <a:srcRect/>
          <a:stretch/>
        </p:blipFill>
        <p:spPr>
          <a:xfrm>
            <a:off x="0" y="3048"/>
            <a:ext cx="12192000" cy="6851904"/>
          </a:xfrm>
          <a:prstGeom prst="rect">
            <a:avLst/>
          </a:prstGeom>
          <a:noFill/>
          <a:ln>
            <a:noFill/>
          </a:ln>
        </p:spPr>
      </p:pic>
      <p:sp>
        <p:nvSpPr>
          <p:cNvPr id="67" name="Google Shape;67;p9"/>
          <p:cNvSpPr txBox="1">
            <a:spLocks noGrp="1"/>
          </p:cNvSpPr>
          <p:nvPr>
            <p:ph type="title"/>
          </p:nvPr>
        </p:nvSpPr>
        <p:spPr>
          <a:xfrm>
            <a:off x="838200" y="2002631"/>
            <a:ext cx="10515600" cy="285273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C00000"/>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9"/>
          <p:cNvSpPr/>
          <p:nvPr/>
        </p:nvSpPr>
        <p:spPr>
          <a:xfrm>
            <a:off x="10165492" y="148281"/>
            <a:ext cx="1861751" cy="906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9" name="Google Shape;69;p9" descr="A screenshot of a video game&#10;&#10;Description automatically generated with medium confidence"/>
          <p:cNvPicPr preferRelativeResize="0"/>
          <p:nvPr/>
        </p:nvPicPr>
        <p:blipFill rotWithShape="1">
          <a:blip r:embed="rId3">
            <a:alphaModFix/>
          </a:blip>
          <a:srcRect/>
          <a:stretch/>
        </p:blipFill>
        <p:spPr>
          <a:xfrm>
            <a:off x="10091350" y="2255"/>
            <a:ext cx="2100649" cy="109337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838200" y="317241"/>
            <a:ext cx="10515600" cy="6158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C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0"/>
          <p:cNvSpPr txBox="1">
            <a:spLocks noGrp="1"/>
          </p:cNvSpPr>
          <p:nvPr>
            <p:ph type="body" idx="1"/>
          </p:nvPr>
        </p:nvSpPr>
        <p:spPr>
          <a:xfrm>
            <a:off x="838200" y="1306286"/>
            <a:ext cx="5181600" cy="4870677"/>
          </a:xfrm>
          <a:prstGeom prst="rect">
            <a:avLst/>
          </a:prstGeom>
          <a:noFill/>
          <a:ln>
            <a:noFill/>
          </a:ln>
        </p:spPr>
        <p:txBody>
          <a:bodyPr spcFirstLastPara="1" wrap="square" lIns="91425" tIns="45700" rIns="91425" bIns="45700" anchor="t" anchorCtr="0">
            <a:normAutofit/>
          </a:bodyPr>
          <a:lstStyle>
            <a:lvl1pPr marL="457200" lvl="0" indent="-342900" algn="l">
              <a:lnSpc>
                <a:spcPct val="114000"/>
              </a:lnSpc>
              <a:spcBef>
                <a:spcPts val="1000"/>
              </a:spcBef>
              <a:spcAft>
                <a:spcPts val="0"/>
              </a:spcAft>
              <a:buClr>
                <a:schemeClr val="dk1"/>
              </a:buClr>
              <a:buSzPts val="1800"/>
              <a:buChar char="▪"/>
              <a:defRPr/>
            </a:lvl1pPr>
            <a:lvl2pPr marL="914400" lvl="1" indent="-342900" algn="l">
              <a:lnSpc>
                <a:spcPct val="114000"/>
              </a:lnSpc>
              <a:spcBef>
                <a:spcPts val="1000"/>
              </a:spcBef>
              <a:spcAft>
                <a:spcPts val="0"/>
              </a:spcAft>
              <a:buClr>
                <a:schemeClr val="dk1"/>
              </a:buClr>
              <a:buSzPts val="1800"/>
              <a:buChar char="▪"/>
              <a:defRPr/>
            </a:lvl2pPr>
            <a:lvl3pPr marL="1371600" lvl="2" indent="-342900" algn="l">
              <a:lnSpc>
                <a:spcPct val="114000"/>
              </a:lnSpc>
              <a:spcBef>
                <a:spcPts val="10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10"/>
          <p:cNvSpPr txBox="1">
            <a:spLocks noGrp="1"/>
          </p:cNvSpPr>
          <p:nvPr>
            <p:ph type="body" idx="2"/>
          </p:nvPr>
        </p:nvSpPr>
        <p:spPr>
          <a:xfrm>
            <a:off x="6172200" y="1306286"/>
            <a:ext cx="5181600" cy="4870677"/>
          </a:xfrm>
          <a:prstGeom prst="rect">
            <a:avLst/>
          </a:prstGeom>
          <a:noFill/>
          <a:ln>
            <a:noFill/>
          </a:ln>
        </p:spPr>
        <p:txBody>
          <a:bodyPr spcFirstLastPara="1" wrap="square" lIns="91425" tIns="45700" rIns="91425" bIns="45700" anchor="t" anchorCtr="0">
            <a:normAutofit/>
          </a:bodyPr>
          <a:lstStyle>
            <a:lvl1pPr marL="457200" lvl="0" indent="-342900" algn="l">
              <a:lnSpc>
                <a:spcPct val="114000"/>
              </a:lnSpc>
              <a:spcBef>
                <a:spcPts val="1000"/>
              </a:spcBef>
              <a:spcAft>
                <a:spcPts val="0"/>
              </a:spcAft>
              <a:buClr>
                <a:schemeClr val="dk1"/>
              </a:buClr>
              <a:buSzPts val="1800"/>
              <a:buChar char="▪"/>
              <a:defRPr/>
            </a:lvl1pPr>
            <a:lvl2pPr marL="914400" lvl="1" indent="-342900" algn="l">
              <a:lnSpc>
                <a:spcPct val="114000"/>
              </a:lnSpc>
              <a:spcBef>
                <a:spcPts val="1000"/>
              </a:spcBef>
              <a:spcAft>
                <a:spcPts val="0"/>
              </a:spcAft>
              <a:buClr>
                <a:schemeClr val="dk1"/>
              </a:buClr>
              <a:buSzPts val="1800"/>
              <a:buChar char="▪"/>
              <a:defRPr/>
            </a:lvl2pPr>
            <a:lvl3pPr marL="1371600" lvl="2" indent="-342900" algn="l">
              <a:lnSpc>
                <a:spcPct val="114000"/>
              </a:lnSpc>
              <a:spcBef>
                <a:spcPts val="10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0"/>
          <p:cNvSpPr txBox="1">
            <a:spLocks noGrp="1"/>
          </p:cNvSpPr>
          <p:nvPr>
            <p:ph type="dt" idx="10"/>
          </p:nvPr>
        </p:nvSpPr>
        <p:spPr>
          <a:xfrm>
            <a:off x="838200" y="618506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ftr" idx="11"/>
          </p:nvPr>
        </p:nvSpPr>
        <p:spPr>
          <a:xfrm>
            <a:off x="4038600" y="618506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0"/>
          <p:cNvSpPr txBox="1">
            <a:spLocks noGrp="1"/>
          </p:cNvSpPr>
          <p:nvPr>
            <p:ph type="sldNum" idx="12"/>
          </p:nvPr>
        </p:nvSpPr>
        <p:spPr>
          <a:xfrm>
            <a:off x="8610600" y="618506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5">
            <a:alphaModFix/>
          </a:blip>
          <a:srcRect/>
          <a:stretch/>
        </p:blipFill>
        <p:spPr>
          <a:xfrm>
            <a:off x="0" y="6096"/>
            <a:ext cx="12192000" cy="6851904"/>
          </a:xfrm>
          <a:prstGeom prst="rect">
            <a:avLst/>
          </a:prstGeom>
          <a:noFill/>
          <a:ln>
            <a:noFill/>
          </a:ln>
        </p:spPr>
      </p:pic>
      <p:sp>
        <p:nvSpPr>
          <p:cNvPr id="11" name="Google Shape;11;p1"/>
          <p:cNvSpPr txBox="1">
            <a:spLocks noGrp="1"/>
          </p:cNvSpPr>
          <p:nvPr>
            <p:ph type="title"/>
          </p:nvPr>
        </p:nvSpPr>
        <p:spPr>
          <a:xfrm>
            <a:off x="838200" y="317241"/>
            <a:ext cx="10515600" cy="61582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C00000"/>
              </a:buClr>
              <a:buSzPts val="2400"/>
              <a:buFont typeface="Arial"/>
              <a:buNone/>
              <a:defRPr sz="2400" b="1" i="0" u="none" strike="noStrike" cap="none">
                <a:solidFill>
                  <a:srgbClr val="C0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838200" y="1247255"/>
            <a:ext cx="10515600" cy="492970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14000"/>
              </a:lnSpc>
              <a:spcBef>
                <a:spcPts val="100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1pPr>
            <a:lvl2pPr marL="914400" marR="0" lvl="1" indent="-342900" algn="l" rtl="0">
              <a:lnSpc>
                <a:spcPct val="114000"/>
              </a:lnSpc>
              <a:spcBef>
                <a:spcPts val="10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30200" algn="l" rtl="0">
              <a:lnSpc>
                <a:spcPct val="114000"/>
              </a:lnSpc>
              <a:spcBef>
                <a:spcPts val="100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dt" idx="10"/>
          </p:nvPr>
        </p:nvSpPr>
        <p:spPr>
          <a:xfrm>
            <a:off x="838200" y="6176963"/>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ftr" idx="11"/>
          </p:nvPr>
        </p:nvSpPr>
        <p:spPr>
          <a:xfrm>
            <a:off x="4038600" y="6176963"/>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
          <p:cNvSpPr/>
          <p:nvPr/>
        </p:nvSpPr>
        <p:spPr>
          <a:xfrm>
            <a:off x="10165492" y="148281"/>
            <a:ext cx="1771135" cy="94735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
          <p:cNvSpPr txBox="1">
            <a:spLocks noGrp="1"/>
          </p:cNvSpPr>
          <p:nvPr>
            <p:ph type="sldNum" idx="12"/>
          </p:nvPr>
        </p:nvSpPr>
        <p:spPr>
          <a:xfrm>
            <a:off x="8610600" y="6176963"/>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7" name="Google Shape;17;p1" descr="A screenshot of a video game&#10;&#10;Description automatically generated with medium confidence"/>
          <p:cNvPicPr preferRelativeResize="0"/>
          <p:nvPr/>
        </p:nvPicPr>
        <p:blipFill rotWithShape="1">
          <a:blip r:embed="rId16">
            <a:alphaModFix/>
          </a:blip>
          <a:srcRect/>
          <a:stretch/>
        </p:blipFill>
        <p:spPr>
          <a:xfrm>
            <a:off x="10091350" y="2255"/>
            <a:ext cx="2100649" cy="109337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heelofnames.com/4qn-bww"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heelofnames.com/4qn-bw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578047" y="904427"/>
            <a:ext cx="5725200" cy="13770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a:latin typeface="Arial"/>
                <a:ea typeface="Arial"/>
                <a:cs typeface="Arial"/>
                <a:sym typeface="Arial"/>
              </a:rPr>
              <a:t>UDE1001</a:t>
            </a:r>
            <a:endParaRPr>
              <a:latin typeface="Arial"/>
              <a:ea typeface="Arial"/>
              <a:cs typeface="Arial"/>
              <a:sym typeface="Arial"/>
            </a:endParaRPr>
          </a:p>
          <a:p>
            <a:pPr marL="0" lvl="0" indent="0" algn="l" rtl="0">
              <a:lnSpc>
                <a:spcPct val="90000"/>
              </a:lnSpc>
              <a:spcBef>
                <a:spcPts val="0"/>
              </a:spcBef>
              <a:spcAft>
                <a:spcPts val="0"/>
              </a:spcAft>
              <a:buClr>
                <a:schemeClr val="lt1"/>
              </a:buClr>
              <a:buSzPct val="100000"/>
              <a:buFont typeface="Arial"/>
              <a:buNone/>
            </a:pPr>
            <a:r>
              <a:rPr lang="en-US"/>
              <a:t>Introduction to Design Innovation</a:t>
            </a:r>
            <a:endParaRPr/>
          </a:p>
          <a:p>
            <a:pPr marL="0" lvl="0" indent="0" algn="l" rtl="0">
              <a:lnSpc>
                <a:spcPct val="90000"/>
              </a:lnSpc>
              <a:spcBef>
                <a:spcPts val="0"/>
              </a:spcBef>
              <a:spcAft>
                <a:spcPts val="0"/>
              </a:spcAft>
              <a:buClr>
                <a:schemeClr val="lt1"/>
              </a:buClr>
              <a:buSzPct val="100000"/>
              <a:buFont typeface="Arial"/>
              <a:buNone/>
            </a:pPr>
            <a:r>
              <a:rPr lang="en-US">
                <a:latin typeface="Arial"/>
                <a:ea typeface="Arial"/>
                <a:cs typeface="Arial"/>
                <a:sym typeface="Arial"/>
              </a:rPr>
              <a:t> </a:t>
            </a:r>
            <a:br>
              <a:rPr lang="en-US">
                <a:latin typeface="Arial"/>
                <a:ea typeface="Arial"/>
                <a:cs typeface="Arial"/>
                <a:sym typeface="Arial"/>
              </a:rPr>
            </a:br>
            <a:r>
              <a:rPr lang="en-US">
                <a:latin typeface="Arial"/>
                <a:ea typeface="Arial"/>
                <a:cs typeface="Arial"/>
                <a:sym typeface="Arial"/>
              </a:rPr>
              <a:t>Submission Template</a:t>
            </a:r>
            <a:r>
              <a:rPr lang="en-US"/>
              <a:t> </a:t>
            </a:r>
            <a:r>
              <a:rPr lang="en-US">
                <a:latin typeface="Arial"/>
                <a:ea typeface="Arial"/>
                <a:cs typeface="Arial"/>
                <a:sym typeface="Arial"/>
              </a:rPr>
              <a:t>A1 &amp; A2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3"/>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p23"/>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231" name="Google Shape;231;p23"/>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232" name="Google Shape;232;p23"/>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r>
              <a:rPr lang="en-US" sz="2000" b="1" u="sng">
                <a:solidFill>
                  <a:schemeClr val="dk1"/>
                </a:solidFill>
                <a:latin typeface="Calibri"/>
                <a:ea typeface="Calibri"/>
                <a:cs typeface="Calibri"/>
                <a:sym typeface="Calibri"/>
              </a:rPr>
              <a:t>A1 </a:t>
            </a:r>
            <a:r>
              <a:rPr lang="en-US" sz="2000" b="1" u="sng">
                <a:solidFill>
                  <a:schemeClr val="dk1"/>
                </a:solidFill>
                <a:ea typeface="Calibri"/>
                <a:sym typeface="Calibri"/>
              </a:rPr>
              <a:t>-</a:t>
            </a:r>
            <a:r>
              <a:rPr lang="en-US" sz="2000" b="1" u="sng">
                <a:solidFill>
                  <a:schemeClr val="dk1"/>
                </a:solidFill>
                <a:latin typeface="Calibri"/>
                <a:ea typeface="Calibri"/>
                <a:cs typeface="Calibri"/>
                <a:sym typeface="Calibri"/>
              </a:rPr>
              <a:t> Interview &amp; Observation Insights</a:t>
            </a:r>
            <a:endParaRPr lang="en-US" sz="1800" u="sng">
              <a:solidFill>
                <a:schemeClr val="dk1"/>
              </a:solidFill>
              <a:latin typeface="Calibri"/>
              <a:ea typeface="Calibri"/>
              <a:cs typeface="Calibri"/>
              <a:sym typeface="Calibri"/>
            </a:endParaRPr>
          </a:p>
        </p:txBody>
      </p:sp>
      <p:graphicFrame>
        <p:nvGraphicFramePr>
          <p:cNvPr id="233" name="Google Shape;233;p23"/>
          <p:cNvGraphicFramePr/>
          <p:nvPr>
            <p:extLst>
              <p:ext uri="{D42A27DB-BD31-4B8C-83A1-F6EECF244321}">
                <p14:modId xmlns:p14="http://schemas.microsoft.com/office/powerpoint/2010/main" val="3931600052"/>
              </p:ext>
            </p:extLst>
          </p:nvPr>
        </p:nvGraphicFramePr>
        <p:xfrm>
          <a:off x="253999" y="1133928"/>
          <a:ext cx="10849075" cy="5233816"/>
        </p:xfrm>
        <a:graphic>
          <a:graphicData uri="http://schemas.openxmlformats.org/drawingml/2006/table">
            <a:tbl>
              <a:tblPr firstRow="1" bandRow="1">
                <a:noFill/>
                <a:tableStyleId>{155B4FFC-A893-468A-B611-822497714014}</a:tableStyleId>
              </a:tblPr>
              <a:tblGrid>
                <a:gridCol w="2753175">
                  <a:extLst>
                    <a:ext uri="{9D8B030D-6E8A-4147-A177-3AD203B41FA5}">
                      <a16:colId xmlns:a16="http://schemas.microsoft.com/office/drawing/2014/main" val="20000"/>
                    </a:ext>
                  </a:extLst>
                </a:gridCol>
                <a:gridCol w="8095900">
                  <a:extLst>
                    <a:ext uri="{9D8B030D-6E8A-4147-A177-3AD203B41FA5}">
                      <a16:colId xmlns:a16="http://schemas.microsoft.com/office/drawing/2014/main" val="20001"/>
                    </a:ext>
                  </a:extLst>
                </a:gridCol>
              </a:tblGrid>
              <a:tr h="1049866">
                <a:tc>
                  <a:txBody>
                    <a:bodyPr/>
                    <a:lstStyle/>
                    <a:p>
                      <a:pPr marL="0" marR="0" lvl="0" indent="0" algn="l" rtl="0">
                        <a:spcBef>
                          <a:spcPts val="0"/>
                        </a:spcBef>
                        <a:spcAft>
                          <a:spcPts val="0"/>
                        </a:spcAft>
                        <a:buNone/>
                      </a:pPr>
                      <a:r>
                        <a:rPr lang="en-US" sz="1800">
                          <a:solidFill>
                            <a:schemeClr val="dk1"/>
                          </a:solidFill>
                        </a:rPr>
                        <a:t>Criteria</a:t>
                      </a:r>
                      <a:endParaRPr>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chemeClr val="dk1"/>
                        </a:buClr>
                        <a:buSzPts val="1800"/>
                        <a:buFont typeface="Calibri"/>
                        <a:buNone/>
                      </a:pPr>
                      <a:r>
                        <a:rPr lang="en-US" sz="1800" dirty="0">
                          <a:solidFill>
                            <a:schemeClr val="dk1"/>
                          </a:solidFill>
                        </a:rPr>
                        <a:t>Insight</a:t>
                      </a:r>
                      <a:endParaRPr dirty="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0"/>
                  </a:ext>
                </a:extLst>
              </a:tr>
              <a:tr h="2091975">
                <a:tc>
                  <a:txBody>
                    <a:bodyPr/>
                    <a:lstStyle/>
                    <a:p>
                      <a:pPr marL="0" marR="0" lvl="0" indent="0" algn="l" rtl="0">
                        <a:spcBef>
                          <a:spcPts val="0"/>
                        </a:spcBef>
                        <a:spcAft>
                          <a:spcPts val="0"/>
                        </a:spcAft>
                        <a:buNone/>
                      </a:pPr>
                      <a:r>
                        <a:rPr lang="en-US" sz="1800" b="1"/>
                        <a:t>What happened?</a:t>
                      </a:r>
                      <a:endParaRPr/>
                    </a:p>
                    <a:p>
                      <a:pPr marL="0" marR="0" lvl="0" indent="0" algn="l" rtl="0">
                        <a:spcBef>
                          <a:spcPts val="0"/>
                        </a:spcBef>
                        <a:spcAft>
                          <a:spcPts val="0"/>
                        </a:spcAft>
                        <a:buClr>
                          <a:schemeClr val="dk1"/>
                        </a:buClr>
                        <a:buSzPts val="1200"/>
                        <a:buFont typeface="Calibri"/>
                        <a:buNone/>
                      </a:pPr>
                      <a:r>
                        <a:rPr lang="en-US" sz="1200"/>
                        <a:t>(Observations + Source Information)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dirty="0"/>
                        <a:t>At the start he was quite happy and open but as the story went on, he became slightly more uncomfortable. Specially when sharing about breaking the news to his parents and how the general public treated him when he was in ITE. But near the end, he was back to a happier tone, stating how silly it was for him to worry so much</a:t>
                      </a:r>
                      <a:endParaRPr sz="16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1"/>
                  </a:ext>
                </a:extLst>
              </a:tr>
              <a:tr h="2091975">
                <a:tc>
                  <a:txBody>
                    <a:bodyPr/>
                    <a:lstStyle/>
                    <a:p>
                      <a:pPr marL="0" marR="0" lvl="0" indent="0" algn="l" rtl="0">
                        <a:spcBef>
                          <a:spcPts val="0"/>
                        </a:spcBef>
                        <a:spcAft>
                          <a:spcPts val="0"/>
                        </a:spcAft>
                        <a:buClr>
                          <a:schemeClr val="dk1"/>
                        </a:buClr>
                        <a:buSzPts val="1800"/>
                        <a:buFont typeface="Calibri"/>
                        <a:buNone/>
                      </a:pPr>
                      <a:r>
                        <a:rPr lang="en-US" sz="1800" b="1" dirty="0"/>
                        <a:t>What does it mean?</a:t>
                      </a:r>
                      <a:endParaRPr dirty="0"/>
                    </a:p>
                    <a:p>
                      <a:pPr marL="0" marR="0" lvl="0" indent="0" algn="l" rtl="0">
                        <a:spcBef>
                          <a:spcPts val="0"/>
                        </a:spcBef>
                        <a:spcAft>
                          <a:spcPts val="0"/>
                        </a:spcAft>
                        <a:buClr>
                          <a:schemeClr val="dk1"/>
                        </a:buClr>
                        <a:buSzPts val="1200"/>
                        <a:buFont typeface="Calibri"/>
                        <a:buNone/>
                      </a:pPr>
                      <a:r>
                        <a:rPr lang="en-US" sz="1200" dirty="0"/>
                        <a:t>(What is the impact to your project?)</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dirty="0"/>
                        <a:t>There are people who went to ITE have seem to be “Scarred” by it. They face discrimination and discouragement from people in their family and from the general public. Felt hopeless.</a:t>
                      </a:r>
                      <a:endParaRPr sz="16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2"/>
                  </a:ext>
                </a:extLst>
              </a:tr>
            </a:tbl>
          </a:graphicData>
        </a:graphic>
      </p:graphicFrame>
      <p:sp>
        <p:nvSpPr>
          <p:cNvPr id="234" name="Google Shape;234;p23"/>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Translate observations into actionable insights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4"/>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 name="Google Shape;241;p24"/>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242" name="Google Shape;242;p24"/>
          <p:cNvSpPr txBox="1"/>
          <p:nvPr/>
        </p:nvSpPr>
        <p:spPr>
          <a:xfrm>
            <a:off x="115575" y="134254"/>
            <a:ext cx="10007100" cy="6054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243" name="Google Shape;243;p24"/>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A1 - Persona</a:t>
            </a:r>
            <a:endParaRPr sz="1800" u="sng">
              <a:solidFill>
                <a:schemeClr val="dk1"/>
              </a:solidFill>
              <a:latin typeface="Calibri"/>
              <a:ea typeface="Calibri"/>
              <a:cs typeface="Calibri"/>
              <a:sym typeface="Calibri"/>
            </a:endParaRPr>
          </a:p>
        </p:txBody>
      </p:sp>
      <p:pic>
        <p:nvPicPr>
          <p:cNvPr id="244" name="Google Shape;244;p24" descr="Graphical user interface, text&#10;&#10;Description automatically generated"/>
          <p:cNvPicPr preferRelativeResize="0"/>
          <p:nvPr/>
        </p:nvPicPr>
        <p:blipFill rotWithShape="1">
          <a:blip r:embed="rId3">
            <a:alphaModFix/>
          </a:blip>
          <a:srcRect l="4670" r="82455" b="72490"/>
          <a:stretch/>
        </p:blipFill>
        <p:spPr>
          <a:xfrm>
            <a:off x="272150" y="1054362"/>
            <a:ext cx="688923" cy="714601"/>
          </a:xfrm>
          <a:prstGeom prst="rect">
            <a:avLst/>
          </a:prstGeom>
          <a:noFill/>
          <a:ln>
            <a:noFill/>
          </a:ln>
        </p:spPr>
      </p:pic>
      <p:graphicFrame>
        <p:nvGraphicFramePr>
          <p:cNvPr id="245" name="Google Shape;245;p24"/>
          <p:cNvGraphicFramePr/>
          <p:nvPr>
            <p:extLst>
              <p:ext uri="{D42A27DB-BD31-4B8C-83A1-F6EECF244321}">
                <p14:modId xmlns:p14="http://schemas.microsoft.com/office/powerpoint/2010/main" val="2313356071"/>
              </p:ext>
            </p:extLst>
          </p:nvPr>
        </p:nvGraphicFramePr>
        <p:xfrm>
          <a:off x="251823" y="2052413"/>
          <a:ext cx="2712325" cy="1912660"/>
        </p:xfrm>
        <a:graphic>
          <a:graphicData uri="http://schemas.openxmlformats.org/drawingml/2006/table">
            <a:tbl>
              <a:tblPr firstRow="1" bandRow="1">
                <a:noFill/>
                <a:tableStyleId>{155B4FFC-A893-468A-B611-822497714014}</a:tableStyleId>
              </a:tblPr>
              <a:tblGrid>
                <a:gridCol w="843650">
                  <a:extLst>
                    <a:ext uri="{9D8B030D-6E8A-4147-A177-3AD203B41FA5}">
                      <a16:colId xmlns:a16="http://schemas.microsoft.com/office/drawing/2014/main" val="20000"/>
                    </a:ext>
                  </a:extLst>
                </a:gridCol>
                <a:gridCol w="1868675">
                  <a:extLst>
                    <a:ext uri="{9D8B030D-6E8A-4147-A177-3AD203B41FA5}">
                      <a16:colId xmlns:a16="http://schemas.microsoft.com/office/drawing/2014/main" val="20001"/>
                    </a:ext>
                  </a:extLst>
                </a:gridCol>
              </a:tblGrid>
              <a:tr h="362850">
                <a:tc>
                  <a:txBody>
                    <a:bodyPr/>
                    <a:lstStyle/>
                    <a:p>
                      <a:pPr marL="0" lvl="0" indent="0" algn="l">
                        <a:lnSpc>
                          <a:spcPct val="100000"/>
                        </a:lnSpc>
                        <a:spcBef>
                          <a:spcPts val="0"/>
                        </a:spcBef>
                        <a:spcAft>
                          <a:spcPts val="0"/>
                        </a:spcAft>
                        <a:buNone/>
                      </a:pPr>
                      <a:r>
                        <a:rPr lang="en-US" sz="1200" b="0" i="0" u="none" strike="noStrike">
                          <a:solidFill>
                            <a:srgbClr val="000000"/>
                          </a:solidFill>
                          <a:latin typeface="Calibri"/>
                          <a:cs typeface="Calibri"/>
                        </a:rPr>
                        <a:t>Name</a:t>
                      </a:r>
                      <a:endParaRPr sz="1200" b="0" i="0" u="none" strike="noStrike">
                        <a:solidFill>
                          <a:srgbClr val="000000"/>
                        </a:solidFill>
                        <a:latin typeface="Calibri"/>
                        <a:cs typeface="Calibri"/>
                      </a:endParaRPr>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l">
                        <a:spcBef>
                          <a:spcPts val="0"/>
                        </a:spcBef>
                        <a:spcAft>
                          <a:spcPts val="0"/>
                        </a:spcAft>
                        <a:buNone/>
                      </a:pPr>
                      <a:r>
                        <a:rPr lang="en-US" sz="1200" dirty="0">
                          <a:solidFill>
                            <a:schemeClr val="tx1"/>
                          </a:solidFill>
                        </a:rPr>
                        <a:t>Greg</a:t>
                      </a:r>
                      <a:endParaRPr sz="1200" dirty="0">
                        <a:solidFill>
                          <a:schemeClr val="tx1"/>
                        </a:solidFill>
                      </a:endParaRPr>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rgbClr val="FEFFBF"/>
                    </a:solidFill>
                  </a:tcPr>
                </a:tc>
                <a:extLst>
                  <a:ext uri="{0D108BD9-81ED-4DB2-BD59-A6C34878D82A}">
                    <a16:rowId xmlns:a16="http://schemas.microsoft.com/office/drawing/2014/main" val="1374749595"/>
                  </a:ext>
                </a:extLst>
              </a:tr>
              <a:tr h="362850">
                <a:tc>
                  <a:txBody>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a:solidFill>
                            <a:srgbClr val="000000"/>
                          </a:solidFill>
                          <a:latin typeface="Calibri"/>
                          <a:ea typeface="Calibri"/>
                          <a:cs typeface="Calibri"/>
                          <a:sym typeface="Calibri"/>
                        </a:rPr>
                        <a:t>Age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med" len="med"/>
                      <a:tailEnd type="none" w="med" len="med"/>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200" dirty="0"/>
                        <a:t>21</a:t>
                      </a:r>
                      <a:endParaRPr sz="12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med" len="med"/>
                      <a:tailEnd type="none" w="med" len="med"/>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0"/>
                  </a:ext>
                </a:extLst>
              </a:tr>
              <a:tr h="362850">
                <a:tc>
                  <a:txBody>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a:solidFill>
                            <a:srgbClr val="000000"/>
                          </a:solidFill>
                          <a:latin typeface="Calibri"/>
                          <a:ea typeface="Calibri"/>
                          <a:cs typeface="Calibri"/>
                          <a:sym typeface="Calibri"/>
                        </a:rPr>
                        <a:t>Work</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200" dirty="0"/>
                        <a:t>Student</a:t>
                      </a:r>
                      <a:endParaRPr sz="12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1"/>
                  </a:ext>
                </a:extLst>
              </a:tr>
              <a:tr h="366900">
                <a:tc>
                  <a:txBody>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a:solidFill>
                            <a:srgbClr val="000000"/>
                          </a:solidFill>
                          <a:latin typeface="Calibri"/>
                          <a:ea typeface="Calibri"/>
                          <a:cs typeface="Calibri"/>
                          <a:sym typeface="Calibri"/>
                        </a:rPr>
                        <a:t>Family Status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200" dirty="0"/>
                        <a:t>Single</a:t>
                      </a:r>
                      <a:endParaRPr sz="12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2"/>
                  </a:ext>
                </a:extLst>
              </a:tr>
              <a:tr h="366900">
                <a:tc>
                  <a:txBody>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a:solidFill>
                            <a:srgbClr val="000000"/>
                          </a:solidFill>
                        </a:rPr>
                        <a:t>Location</a:t>
                      </a:r>
                      <a:endParaRPr sz="12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chemeClr val="dk1"/>
                        </a:buClr>
                        <a:buSzPts val="1200"/>
                        <a:buFont typeface="Calibri"/>
                        <a:buNone/>
                      </a:pPr>
                      <a:r>
                        <a:rPr lang="en-US" sz="1200" dirty="0"/>
                        <a:t>Singapore</a:t>
                      </a:r>
                      <a:endParaRPr sz="12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3"/>
                  </a:ext>
                </a:extLst>
              </a:tr>
            </a:tbl>
          </a:graphicData>
        </a:graphic>
      </p:graphicFrame>
      <p:sp>
        <p:nvSpPr>
          <p:cNvPr id="246" name="Google Shape;246;p24"/>
          <p:cNvSpPr txBox="1"/>
          <p:nvPr/>
        </p:nvSpPr>
        <p:spPr>
          <a:xfrm>
            <a:off x="263677" y="4125850"/>
            <a:ext cx="2693466" cy="2462172"/>
          </a:xfrm>
          <a:prstGeom prst="rect">
            <a:avLst/>
          </a:prstGeom>
          <a:solidFill>
            <a:srgbClr val="FEFFBF"/>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Behavior Traits </a:t>
            </a:r>
            <a:r>
              <a:rPr lang="en-US">
                <a:solidFill>
                  <a:schemeClr val="dk1"/>
                </a:solidFill>
                <a:latin typeface="Calibri"/>
                <a:ea typeface="Calibri"/>
                <a:cs typeface="Calibri"/>
                <a:sym typeface="Calibri"/>
              </a:rPr>
              <a:t>Scale</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7" name="Google Shape;247;p24"/>
          <p:cNvSpPr txBox="1"/>
          <p:nvPr/>
        </p:nvSpPr>
        <p:spPr>
          <a:xfrm>
            <a:off x="3285506" y="1920668"/>
            <a:ext cx="8229021" cy="3416279"/>
          </a:xfrm>
          <a:prstGeom prst="rect">
            <a:avLst/>
          </a:prstGeom>
          <a:solidFill>
            <a:srgbClr val="FEFFBF"/>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I am student</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I'm trying get a job and further my education</a:t>
            </a:r>
            <a:endParaRPr dirty="0"/>
          </a:p>
          <a:p>
            <a:pPr marL="0" marR="0" lvl="0" indent="0" algn="l" rtl="0">
              <a:spcBef>
                <a:spcPts val="0"/>
              </a:spcBef>
              <a:spcAft>
                <a:spcPts val="0"/>
              </a:spcAft>
              <a:buNone/>
            </a:pP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But afraid to do so</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Because people keep saying that “I’m a lost cause”</a:t>
            </a:r>
            <a:br>
              <a:rPr lang="en-US" sz="2400" dirty="0">
                <a:solidFill>
                  <a:schemeClr val="dk1"/>
                </a:solidFill>
                <a:latin typeface="Calibri"/>
                <a:ea typeface="Calibri"/>
                <a:cs typeface="Calibri"/>
                <a:sym typeface="Calibri"/>
              </a:rPr>
            </a:b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Which make me feel ashamed and feel that whatever I’m doing to better myself is pointless</a:t>
            </a:r>
            <a:endParaRPr dirty="0"/>
          </a:p>
        </p:txBody>
      </p:sp>
      <p:sp>
        <p:nvSpPr>
          <p:cNvPr id="248" name="Google Shape;248;p24"/>
          <p:cNvSpPr txBox="1"/>
          <p:nvPr/>
        </p:nvSpPr>
        <p:spPr>
          <a:xfrm>
            <a:off x="3285506" y="1202349"/>
            <a:ext cx="8229000" cy="555900"/>
          </a:xfrm>
          <a:prstGeom prst="rect">
            <a:avLst/>
          </a:prstGeom>
          <a:solidFill>
            <a:srgbClr val="FEFFB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dirty="0">
                <a:solidFill>
                  <a:schemeClr val="dk1"/>
                </a:solidFill>
                <a:latin typeface="Calibri"/>
                <a:ea typeface="Calibri"/>
                <a:cs typeface="Calibri"/>
                <a:sym typeface="Calibri"/>
              </a:rPr>
              <a:t>A quote that captures the personality : It is what it is</a:t>
            </a:r>
            <a:endParaRPr dirty="0"/>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cxnSp>
        <p:nvCxnSpPr>
          <p:cNvPr id="249" name="Google Shape;249;p24"/>
          <p:cNvCxnSpPr/>
          <p:nvPr/>
        </p:nvCxnSpPr>
        <p:spPr>
          <a:xfrm>
            <a:off x="515375" y="4852754"/>
            <a:ext cx="2082300" cy="9300"/>
          </a:xfrm>
          <a:prstGeom prst="straightConnector1">
            <a:avLst/>
          </a:prstGeom>
          <a:noFill/>
          <a:ln w="9525" cap="flat" cmpd="sng">
            <a:solidFill>
              <a:schemeClr val="dk2"/>
            </a:solidFill>
            <a:prstDash val="solid"/>
            <a:round/>
            <a:headEnd type="triangle" w="med" len="med"/>
            <a:tailEnd type="triangle" w="med" len="med"/>
          </a:ln>
        </p:spPr>
      </p:cxnSp>
      <p:cxnSp>
        <p:nvCxnSpPr>
          <p:cNvPr id="250" name="Google Shape;250;p24"/>
          <p:cNvCxnSpPr/>
          <p:nvPr/>
        </p:nvCxnSpPr>
        <p:spPr>
          <a:xfrm>
            <a:off x="540775" y="5357654"/>
            <a:ext cx="2082300" cy="9300"/>
          </a:xfrm>
          <a:prstGeom prst="straightConnector1">
            <a:avLst/>
          </a:prstGeom>
          <a:noFill/>
          <a:ln w="9525" cap="flat" cmpd="sng">
            <a:solidFill>
              <a:schemeClr val="dk2"/>
            </a:solidFill>
            <a:prstDash val="solid"/>
            <a:round/>
            <a:headEnd type="triangle" w="med" len="med"/>
            <a:tailEnd type="triangle" w="med" len="med"/>
          </a:ln>
        </p:spPr>
      </p:cxnSp>
      <p:cxnSp>
        <p:nvCxnSpPr>
          <p:cNvPr id="251" name="Google Shape;251;p24"/>
          <p:cNvCxnSpPr/>
          <p:nvPr/>
        </p:nvCxnSpPr>
        <p:spPr>
          <a:xfrm>
            <a:off x="515375" y="5861330"/>
            <a:ext cx="2082300" cy="9300"/>
          </a:xfrm>
          <a:prstGeom prst="straightConnector1">
            <a:avLst/>
          </a:prstGeom>
          <a:noFill/>
          <a:ln w="9525" cap="flat" cmpd="sng">
            <a:solidFill>
              <a:schemeClr val="dk2"/>
            </a:solidFill>
            <a:prstDash val="solid"/>
            <a:round/>
            <a:headEnd type="triangle" w="med" len="med"/>
            <a:tailEnd type="triangle" w="med" len="med"/>
          </a:ln>
        </p:spPr>
      </p:cxnSp>
      <p:cxnSp>
        <p:nvCxnSpPr>
          <p:cNvPr id="252" name="Google Shape;252;p24"/>
          <p:cNvCxnSpPr/>
          <p:nvPr/>
        </p:nvCxnSpPr>
        <p:spPr>
          <a:xfrm>
            <a:off x="515375" y="6357762"/>
            <a:ext cx="2082300" cy="9300"/>
          </a:xfrm>
          <a:prstGeom prst="straightConnector1">
            <a:avLst/>
          </a:prstGeom>
          <a:noFill/>
          <a:ln w="9525" cap="flat" cmpd="sng">
            <a:solidFill>
              <a:schemeClr val="dk2"/>
            </a:solidFill>
            <a:prstDash val="solid"/>
            <a:round/>
            <a:headEnd type="triangle" w="med" len="med"/>
            <a:tailEnd type="triangle" w="med" len="med"/>
          </a:ln>
        </p:spPr>
      </p:cxnSp>
      <p:sp>
        <p:nvSpPr>
          <p:cNvPr id="254" name="Google Shape;254;p24"/>
          <p:cNvSpPr txBox="1"/>
          <p:nvPr/>
        </p:nvSpPr>
        <p:spPr>
          <a:xfrm>
            <a:off x="1095475" y="1052649"/>
            <a:ext cx="1863000" cy="855300"/>
          </a:xfrm>
          <a:prstGeom prst="rect">
            <a:avLst/>
          </a:prstGeom>
          <a:solidFill>
            <a:srgbClr val="FEFFB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Sketch</a:t>
            </a:r>
            <a:endParaRPr sz="1000">
              <a:solidFill>
                <a:schemeClr val="dk1"/>
              </a:solidFill>
              <a:latin typeface="Calibri"/>
              <a:ea typeface="Calibri"/>
              <a:cs typeface="Calibri"/>
              <a:sym typeface="Calibri"/>
            </a:endParaRPr>
          </a:p>
        </p:txBody>
      </p:sp>
      <p:sp>
        <p:nvSpPr>
          <p:cNvPr id="255" name="Google Shape;255;p24"/>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From the interview</a:t>
            </a:r>
            <a:r>
              <a:rPr lang="en-US" u="sng">
                <a:solidFill>
                  <a:schemeClr val="dk1"/>
                </a:solidFill>
                <a:latin typeface="Calibri"/>
                <a:ea typeface="Calibri"/>
                <a:cs typeface="Calibri"/>
                <a:sym typeface="Calibri"/>
              </a:rPr>
              <a:t>s</a:t>
            </a:r>
            <a:r>
              <a:rPr lang="en-US">
                <a:solidFill>
                  <a:schemeClr val="dk1"/>
                </a:solidFill>
                <a:latin typeface="Calibri"/>
                <a:ea typeface="Calibri"/>
                <a:cs typeface="Calibri"/>
                <a:sym typeface="Calibri"/>
              </a:rPr>
              <a:t>, outline an abstract persona, with specific characteristics</a:t>
            </a:r>
            <a:endParaRPr/>
          </a:p>
        </p:txBody>
      </p:sp>
      <p:sp>
        <p:nvSpPr>
          <p:cNvPr id="2" name="Rectangle 1">
            <a:extLst>
              <a:ext uri="{FF2B5EF4-FFF2-40B4-BE49-F238E27FC236}">
                <a16:creationId xmlns:a16="http://schemas.microsoft.com/office/drawing/2014/main" id="{09F5AF32-C381-CE3C-2B33-2D4D23FF800E}"/>
              </a:ext>
            </a:extLst>
          </p:cNvPr>
          <p:cNvSpPr/>
          <p:nvPr/>
        </p:nvSpPr>
        <p:spPr>
          <a:xfrm>
            <a:off x="1557867" y="4809669"/>
            <a:ext cx="50801" cy="194734"/>
          </a:xfrm>
          <a:prstGeom prst="rect">
            <a:avLst/>
          </a:prstGeom>
          <a:solidFill>
            <a:schemeClr val="bg1">
              <a:lumMod val="6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3" name="TextBox 2">
            <a:extLst>
              <a:ext uri="{FF2B5EF4-FFF2-40B4-BE49-F238E27FC236}">
                <a16:creationId xmlns:a16="http://schemas.microsoft.com/office/drawing/2014/main" id="{D1E08B7F-7A78-EC16-E962-3C01716CBD1B}"/>
              </a:ext>
            </a:extLst>
          </p:cNvPr>
          <p:cNvSpPr txBox="1"/>
          <p:nvPr/>
        </p:nvSpPr>
        <p:spPr>
          <a:xfrm>
            <a:off x="267909" y="4487937"/>
            <a:ext cx="99483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Digital Novice</a:t>
            </a:r>
          </a:p>
        </p:txBody>
      </p:sp>
      <p:sp>
        <p:nvSpPr>
          <p:cNvPr id="4" name="TextBox 3">
            <a:extLst>
              <a:ext uri="{FF2B5EF4-FFF2-40B4-BE49-F238E27FC236}">
                <a16:creationId xmlns:a16="http://schemas.microsoft.com/office/drawing/2014/main" id="{28C3741B-0135-32FE-D01A-D61404979BDF}"/>
              </a:ext>
            </a:extLst>
          </p:cNvPr>
          <p:cNvSpPr txBox="1"/>
          <p:nvPr/>
        </p:nvSpPr>
        <p:spPr>
          <a:xfrm>
            <a:off x="2243666" y="4487937"/>
            <a:ext cx="80433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Digital Native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5"/>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25"/>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263" name="Google Shape;263;p25"/>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A1 - “Before” Journey Map</a:t>
            </a:r>
            <a:endParaRPr sz="1800" u="sng">
              <a:solidFill>
                <a:schemeClr val="dk1"/>
              </a:solidFill>
              <a:latin typeface="Calibri"/>
              <a:ea typeface="Calibri"/>
              <a:cs typeface="Calibri"/>
              <a:sym typeface="Calibri"/>
            </a:endParaRPr>
          </a:p>
        </p:txBody>
      </p:sp>
      <p:pic>
        <p:nvPicPr>
          <p:cNvPr id="264" name="Google Shape;264;p25" descr="Table&#10;&#10;Description automatically generated"/>
          <p:cNvPicPr preferRelativeResize="0"/>
          <p:nvPr/>
        </p:nvPicPr>
        <p:blipFill rotWithShape="1">
          <a:blip r:embed="rId3">
            <a:alphaModFix/>
          </a:blip>
          <a:srcRect t="14810" r="90088" b="3229"/>
          <a:stretch/>
        </p:blipFill>
        <p:spPr>
          <a:xfrm>
            <a:off x="352350" y="2112938"/>
            <a:ext cx="1051550" cy="4202174"/>
          </a:xfrm>
          <a:prstGeom prst="rect">
            <a:avLst/>
          </a:prstGeom>
          <a:noFill/>
          <a:ln>
            <a:noFill/>
          </a:ln>
        </p:spPr>
      </p:pic>
      <p:sp>
        <p:nvSpPr>
          <p:cNvPr id="265" name="Google Shape;265;p25"/>
          <p:cNvSpPr/>
          <p:nvPr/>
        </p:nvSpPr>
        <p:spPr>
          <a:xfrm>
            <a:off x="1688650" y="196793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What is happening</a:t>
            </a:r>
          </a:p>
          <a:p>
            <a:pPr marL="0" lvl="0" indent="0" algn="l" rtl="0">
              <a:spcBef>
                <a:spcPts val="0"/>
              </a:spcBef>
              <a:spcAft>
                <a:spcPts val="0"/>
              </a:spcAft>
              <a:buNone/>
            </a:pPr>
            <a:endParaRPr lang="en-US" sz="1100" b="1" dirty="0"/>
          </a:p>
          <a:p>
            <a:pPr marL="0" lvl="0" indent="0" algn="l" rtl="0">
              <a:spcBef>
                <a:spcPts val="0"/>
              </a:spcBef>
              <a:spcAft>
                <a:spcPts val="0"/>
              </a:spcAft>
              <a:buNone/>
            </a:pPr>
            <a:r>
              <a:rPr lang="en-US" sz="1100" dirty="0"/>
              <a:t>Unsure of the future and is ashamed of being an ITE student. See himself as a failure</a:t>
            </a:r>
            <a:endParaRPr sz="1100" dirty="0"/>
          </a:p>
        </p:txBody>
      </p:sp>
      <p:sp>
        <p:nvSpPr>
          <p:cNvPr id="266" name="Google Shape;266;p25"/>
          <p:cNvSpPr/>
          <p:nvPr/>
        </p:nvSpPr>
        <p:spPr>
          <a:xfrm>
            <a:off x="1688650" y="1404538"/>
            <a:ext cx="3060000" cy="44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t>Before</a:t>
            </a:r>
            <a:endParaRPr sz="1100" b="1"/>
          </a:p>
        </p:txBody>
      </p:sp>
      <p:sp>
        <p:nvSpPr>
          <p:cNvPr id="267" name="Google Shape;267;p25"/>
          <p:cNvSpPr/>
          <p:nvPr/>
        </p:nvSpPr>
        <p:spPr>
          <a:xfrm>
            <a:off x="1688650" y="3456613"/>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What is happening</a:t>
            </a:r>
          </a:p>
          <a:p>
            <a:pPr marL="0" lvl="0" indent="0" algn="l" rtl="0">
              <a:spcBef>
                <a:spcPts val="0"/>
              </a:spcBef>
              <a:spcAft>
                <a:spcPts val="0"/>
              </a:spcAft>
              <a:buNone/>
            </a:pPr>
            <a:endParaRPr lang="en-US" sz="1100" b="1" dirty="0"/>
          </a:p>
          <a:p>
            <a:pPr marL="0" lvl="0" indent="0" algn="l" rtl="0">
              <a:spcBef>
                <a:spcPts val="0"/>
              </a:spcBef>
              <a:spcAft>
                <a:spcPts val="0"/>
              </a:spcAft>
              <a:buNone/>
            </a:pPr>
            <a:r>
              <a:rPr lang="en-US" sz="1100" dirty="0"/>
              <a:t>There is not real output to vent or say his piece. Maybe on an online forum but nothing official</a:t>
            </a:r>
            <a:endParaRPr sz="1100" dirty="0"/>
          </a:p>
        </p:txBody>
      </p:sp>
      <p:sp>
        <p:nvSpPr>
          <p:cNvPr id="268" name="Google Shape;268;p25"/>
          <p:cNvSpPr/>
          <p:nvPr/>
        </p:nvSpPr>
        <p:spPr>
          <a:xfrm>
            <a:off x="1688650" y="494528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Pain points</a:t>
            </a:r>
          </a:p>
          <a:p>
            <a:pPr marL="0" lvl="0" indent="0" algn="l" rtl="0">
              <a:spcBef>
                <a:spcPts val="0"/>
              </a:spcBef>
              <a:spcAft>
                <a:spcPts val="0"/>
              </a:spcAft>
              <a:buNone/>
            </a:pPr>
            <a:endParaRPr lang="en-US" sz="1100" b="1" dirty="0"/>
          </a:p>
          <a:p>
            <a:pPr marL="0" lvl="0" indent="0" algn="l" rtl="0">
              <a:spcBef>
                <a:spcPts val="0"/>
              </a:spcBef>
              <a:spcAft>
                <a:spcPts val="0"/>
              </a:spcAft>
              <a:buNone/>
            </a:pPr>
            <a:r>
              <a:rPr lang="en-US" sz="1100" dirty="0"/>
              <a:t>Being an ITE student and experience all the negative side effects of it that feels completely unwarranted</a:t>
            </a:r>
            <a:endParaRPr sz="1100" dirty="0"/>
          </a:p>
        </p:txBody>
      </p:sp>
      <p:sp>
        <p:nvSpPr>
          <p:cNvPr id="269" name="Google Shape;269;p25"/>
          <p:cNvSpPr/>
          <p:nvPr/>
        </p:nvSpPr>
        <p:spPr>
          <a:xfrm>
            <a:off x="4865500" y="196793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What is happening</a:t>
            </a:r>
          </a:p>
          <a:p>
            <a:pPr marL="0" lvl="0" indent="0" algn="l" rtl="0">
              <a:spcBef>
                <a:spcPts val="0"/>
              </a:spcBef>
              <a:spcAft>
                <a:spcPts val="0"/>
              </a:spcAft>
              <a:buNone/>
            </a:pPr>
            <a:endParaRPr lang="en-US" sz="1100" b="1" dirty="0"/>
          </a:p>
          <a:p>
            <a:pPr marL="0" lvl="0" indent="0" algn="l" rtl="0">
              <a:spcBef>
                <a:spcPts val="0"/>
              </a:spcBef>
              <a:spcAft>
                <a:spcPts val="0"/>
              </a:spcAft>
              <a:buNone/>
            </a:pPr>
            <a:r>
              <a:rPr lang="en-US" sz="1100" dirty="0"/>
              <a:t>Felt hopeless still. That nothing can be done for his education career</a:t>
            </a:r>
            <a:endParaRPr sz="1100" dirty="0"/>
          </a:p>
        </p:txBody>
      </p:sp>
      <p:sp>
        <p:nvSpPr>
          <p:cNvPr id="270" name="Google Shape;270;p25"/>
          <p:cNvSpPr/>
          <p:nvPr/>
        </p:nvSpPr>
        <p:spPr>
          <a:xfrm>
            <a:off x="4865500" y="1404538"/>
            <a:ext cx="3060000" cy="44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t>During</a:t>
            </a:r>
            <a:endParaRPr sz="1100" b="1"/>
          </a:p>
        </p:txBody>
      </p:sp>
      <p:sp>
        <p:nvSpPr>
          <p:cNvPr id="271" name="Google Shape;271;p25"/>
          <p:cNvSpPr/>
          <p:nvPr/>
        </p:nvSpPr>
        <p:spPr>
          <a:xfrm>
            <a:off x="4865500" y="3456779"/>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What is happening</a:t>
            </a:r>
          </a:p>
          <a:p>
            <a:pPr marL="0" lvl="0" indent="0" algn="l" rtl="0">
              <a:spcBef>
                <a:spcPts val="0"/>
              </a:spcBef>
              <a:spcAft>
                <a:spcPts val="0"/>
              </a:spcAft>
              <a:buNone/>
            </a:pPr>
            <a:endParaRPr lang="en-US" sz="1100" b="1"/>
          </a:p>
          <a:p>
            <a:pPr marL="0" lvl="0" indent="0" algn="l" rtl="0">
              <a:spcBef>
                <a:spcPts val="0"/>
              </a:spcBef>
              <a:spcAft>
                <a:spcPts val="0"/>
              </a:spcAft>
              <a:buNone/>
            </a:pPr>
            <a:endParaRPr lang="en-US" sz="1100" b="1" dirty="0"/>
          </a:p>
        </p:txBody>
      </p:sp>
      <p:sp>
        <p:nvSpPr>
          <p:cNvPr id="272" name="Google Shape;272;p25"/>
          <p:cNvSpPr/>
          <p:nvPr/>
        </p:nvSpPr>
        <p:spPr>
          <a:xfrm>
            <a:off x="4865500" y="494528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Pain points</a:t>
            </a:r>
          </a:p>
          <a:p>
            <a:pPr marL="0" lvl="0" indent="0" algn="l" rtl="0">
              <a:spcBef>
                <a:spcPts val="0"/>
              </a:spcBef>
              <a:spcAft>
                <a:spcPts val="0"/>
              </a:spcAft>
              <a:buNone/>
            </a:pPr>
            <a:endParaRPr lang="en-US" sz="1100" b="1" dirty="0"/>
          </a:p>
          <a:p>
            <a:pPr marL="0" lvl="0" indent="0" algn="l" rtl="0">
              <a:spcBef>
                <a:spcPts val="0"/>
              </a:spcBef>
              <a:spcAft>
                <a:spcPts val="0"/>
              </a:spcAft>
              <a:buNone/>
            </a:pPr>
            <a:endParaRPr sz="1100" b="1" dirty="0"/>
          </a:p>
        </p:txBody>
      </p:sp>
      <p:sp>
        <p:nvSpPr>
          <p:cNvPr id="273" name="Google Shape;273;p25"/>
          <p:cNvSpPr/>
          <p:nvPr/>
        </p:nvSpPr>
        <p:spPr>
          <a:xfrm>
            <a:off x="8042350" y="196793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What is happening</a:t>
            </a:r>
          </a:p>
          <a:p>
            <a:pPr marL="0" lvl="0" indent="0" algn="l" rtl="0">
              <a:spcBef>
                <a:spcPts val="0"/>
              </a:spcBef>
              <a:spcAft>
                <a:spcPts val="0"/>
              </a:spcAft>
              <a:buNone/>
            </a:pPr>
            <a:endParaRPr lang="en-US" sz="1100" b="1" dirty="0"/>
          </a:p>
          <a:p>
            <a:pPr marL="0" lvl="0" indent="0" algn="l" rtl="0">
              <a:spcBef>
                <a:spcPts val="0"/>
              </a:spcBef>
              <a:spcAft>
                <a:spcPts val="0"/>
              </a:spcAft>
              <a:buNone/>
            </a:pPr>
            <a:r>
              <a:rPr lang="en-US" sz="1100" dirty="0"/>
              <a:t>Feel more confident in himself. Still unsure of the future but now just a bit more hopeful</a:t>
            </a:r>
            <a:endParaRPr sz="1100" dirty="0"/>
          </a:p>
        </p:txBody>
      </p:sp>
      <p:sp>
        <p:nvSpPr>
          <p:cNvPr id="274" name="Google Shape;274;p25"/>
          <p:cNvSpPr/>
          <p:nvPr/>
        </p:nvSpPr>
        <p:spPr>
          <a:xfrm>
            <a:off x="8042350" y="1404538"/>
            <a:ext cx="3060000" cy="44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t>After</a:t>
            </a:r>
            <a:endParaRPr sz="1100" b="1"/>
          </a:p>
        </p:txBody>
      </p:sp>
      <p:sp>
        <p:nvSpPr>
          <p:cNvPr id="275" name="Google Shape;275;p25"/>
          <p:cNvSpPr/>
          <p:nvPr/>
        </p:nvSpPr>
        <p:spPr>
          <a:xfrm>
            <a:off x="8042350" y="3456613"/>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What is happening</a:t>
            </a:r>
            <a:endParaRPr sz="1100" b="1" dirty="0"/>
          </a:p>
        </p:txBody>
      </p:sp>
      <p:sp>
        <p:nvSpPr>
          <p:cNvPr id="276" name="Google Shape;276;p25"/>
          <p:cNvSpPr/>
          <p:nvPr/>
        </p:nvSpPr>
        <p:spPr>
          <a:xfrm>
            <a:off x="8042350" y="494528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Pain points</a:t>
            </a:r>
            <a:endParaRPr sz="1100" b="1"/>
          </a:p>
        </p:txBody>
      </p:sp>
      <p:sp>
        <p:nvSpPr>
          <p:cNvPr id="277" name="Google Shape;277;p25"/>
          <p:cNvSpPr txBox="1"/>
          <p:nvPr/>
        </p:nvSpPr>
        <p:spPr>
          <a:xfrm>
            <a:off x="265625" y="538025"/>
            <a:ext cx="9624571" cy="400079"/>
          </a:xfrm>
          <a:prstGeom prst="rect">
            <a:avLst/>
          </a:prstGeom>
          <a:noFill/>
          <a:ln>
            <a:noFill/>
          </a:ln>
        </p:spPr>
        <p:txBody>
          <a:bodyPr spcFirstLastPara="1" wrap="square" lIns="91425" tIns="91425" rIns="91425" bIns="91425" anchor="t" anchorCtr="0">
            <a:spAutoFit/>
          </a:bodyPr>
          <a:lstStyle/>
          <a:p>
            <a:r>
              <a:rPr lang="en-US">
                <a:solidFill>
                  <a:schemeClr val="dk1"/>
                </a:solidFill>
                <a:latin typeface="Calibri"/>
                <a:ea typeface="Calibri"/>
                <a:cs typeface="Calibri"/>
                <a:sym typeface="Calibri"/>
              </a:rPr>
              <a:t>Describe the journey of the persona before your “intervention”</a:t>
            </a:r>
            <a:r>
              <a:rPr lang="en-US">
                <a:solidFill>
                  <a:schemeClr val="dk1"/>
                </a:solidFill>
                <a:ea typeface="Calibri"/>
                <a:sym typeface="Calibri"/>
              </a:rPr>
              <a:t>. Feel free to add columns (touchpoints) rows (other actors)</a:t>
            </a:r>
            <a:endParaRPr lang="en-US">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6"/>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26"/>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85" name="Google Shape;285;p26"/>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286" name="Google Shape;286;p26"/>
          <p:cNvSpPr txBox="1"/>
          <p:nvPr/>
        </p:nvSpPr>
        <p:spPr>
          <a:xfrm>
            <a:off x="319250" y="1264014"/>
            <a:ext cx="113262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_______________(a new service / Process / experience)____________________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 (Persona) 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_____________________________________(benefit)___________________________________________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287" name="Google Shape;287;p26"/>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A1 - How Might We</a:t>
            </a:r>
            <a:endParaRPr sz="1800" u="sng">
              <a:solidFill>
                <a:schemeClr val="dk1"/>
              </a:solidFill>
              <a:latin typeface="Calibri"/>
              <a:ea typeface="Calibri"/>
              <a:cs typeface="Calibri"/>
              <a:sym typeface="Calibri"/>
            </a:endParaRPr>
          </a:p>
        </p:txBody>
      </p:sp>
      <p:sp>
        <p:nvSpPr>
          <p:cNvPr id="288" name="Google Shape;288;p26"/>
          <p:cNvSpPr txBox="1"/>
          <p:nvPr/>
        </p:nvSpPr>
        <p:spPr>
          <a:xfrm>
            <a:off x="319250" y="2477964"/>
            <a:ext cx="113262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__________________________________________________________________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289" name="Google Shape;289;p26"/>
          <p:cNvSpPr txBox="1"/>
          <p:nvPr/>
        </p:nvSpPr>
        <p:spPr>
          <a:xfrm>
            <a:off x="319250" y="3731089"/>
            <a:ext cx="113262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__________________________________________________________________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290" name="Google Shape;290;p26"/>
          <p:cNvSpPr txBox="1"/>
          <p:nvPr/>
        </p:nvSpPr>
        <p:spPr>
          <a:xfrm>
            <a:off x="319250" y="5023089"/>
            <a:ext cx="113262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__________________________________________________________________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291" name="Google Shape;291;p26"/>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Imagine different directions to address the pain point(s) and improve the situation(s)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7"/>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p27"/>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299" name="Google Shape;299;p27"/>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300" name="Google Shape;300;p27"/>
          <p:cNvSpPr txBox="1"/>
          <p:nvPr/>
        </p:nvSpPr>
        <p:spPr>
          <a:xfrm>
            <a:off x="188686" y="202293"/>
            <a:ext cx="6398986" cy="400110"/>
          </a:xfrm>
          <a:prstGeom prst="rect">
            <a:avLst/>
          </a:prstGeom>
          <a:noFill/>
          <a:ln>
            <a:noFill/>
          </a:ln>
        </p:spPr>
        <p:txBody>
          <a:bodyPr spcFirstLastPara="1" wrap="square" lIns="91425" tIns="45700" rIns="91425" bIns="45700" anchor="t" anchorCtr="0">
            <a:spAutoFit/>
          </a:bodyPr>
          <a:lstStyle/>
          <a:p>
            <a:r>
              <a:rPr lang="en-US" sz="2000" b="1" u="sng">
                <a:solidFill>
                  <a:schemeClr val="dk1"/>
                </a:solidFill>
                <a:latin typeface="Calibri"/>
                <a:ea typeface="Calibri"/>
                <a:cs typeface="Calibri"/>
                <a:sym typeface="Calibri"/>
              </a:rPr>
              <a:t>A2 </a:t>
            </a:r>
            <a:r>
              <a:rPr lang="en-US" sz="2000" b="1" u="sng">
                <a:solidFill>
                  <a:schemeClr val="dk1"/>
                </a:solidFill>
                <a:ea typeface="Calibri"/>
                <a:sym typeface="Calibri"/>
              </a:rPr>
              <a:t>-</a:t>
            </a:r>
            <a:r>
              <a:rPr lang="en-US" sz="2000" b="1" u="sng">
                <a:solidFill>
                  <a:schemeClr val="dk1"/>
                </a:solidFill>
                <a:latin typeface="Calibri"/>
                <a:ea typeface="Calibri"/>
                <a:cs typeface="Calibri"/>
                <a:sym typeface="Calibri"/>
              </a:rPr>
              <a:t> As a team choose one topic</a:t>
            </a:r>
            <a:endParaRPr sz="2000" b="1" u="sng">
              <a:solidFill>
                <a:schemeClr val="dk1"/>
              </a:solidFill>
              <a:latin typeface="Calibri"/>
              <a:ea typeface="Calibri"/>
              <a:cs typeface="Calibri"/>
              <a:sym typeface="Calibri"/>
            </a:endParaRPr>
          </a:p>
        </p:txBody>
      </p:sp>
      <p:pic>
        <p:nvPicPr>
          <p:cNvPr id="301" name="Google Shape;301;p27" descr="A group of people in a room&#10;&#10;Description automatically generated with medium confidence"/>
          <p:cNvPicPr preferRelativeResize="0"/>
          <p:nvPr/>
        </p:nvPicPr>
        <p:blipFill rotWithShape="1">
          <a:blip r:embed="rId3">
            <a:alphaModFix/>
          </a:blip>
          <a:srcRect b="7501"/>
          <a:stretch/>
        </p:blipFill>
        <p:spPr>
          <a:xfrm>
            <a:off x="8611229" y="202300"/>
            <a:ext cx="1407871" cy="865400"/>
          </a:xfrm>
          <a:prstGeom prst="rect">
            <a:avLst/>
          </a:prstGeom>
          <a:noFill/>
          <a:ln>
            <a:noFill/>
          </a:ln>
        </p:spPr>
      </p:pic>
      <p:sp>
        <p:nvSpPr>
          <p:cNvPr id="302" name="Google Shape;302;p27"/>
          <p:cNvSpPr/>
          <p:nvPr/>
        </p:nvSpPr>
        <p:spPr>
          <a:xfrm>
            <a:off x="253850" y="1781426"/>
            <a:ext cx="2203200" cy="19722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a:t>Summary</a:t>
            </a:r>
            <a:endParaRPr sz="1100"/>
          </a:p>
        </p:txBody>
      </p:sp>
      <p:sp>
        <p:nvSpPr>
          <p:cNvPr id="303" name="Google Shape;303;p27"/>
          <p:cNvSpPr/>
          <p:nvPr/>
        </p:nvSpPr>
        <p:spPr>
          <a:xfrm>
            <a:off x="253850" y="1416325"/>
            <a:ext cx="2203200" cy="36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t>Peer #1:</a:t>
            </a:r>
            <a:endParaRPr sz="1100" b="1"/>
          </a:p>
        </p:txBody>
      </p:sp>
      <p:sp>
        <p:nvSpPr>
          <p:cNvPr id="304" name="Google Shape;304;p27"/>
          <p:cNvSpPr/>
          <p:nvPr/>
        </p:nvSpPr>
        <p:spPr>
          <a:xfrm>
            <a:off x="2614704" y="1781426"/>
            <a:ext cx="2203200" cy="19722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a:t>Summary</a:t>
            </a:r>
            <a:endParaRPr sz="1100"/>
          </a:p>
        </p:txBody>
      </p:sp>
      <p:sp>
        <p:nvSpPr>
          <p:cNvPr id="305" name="Google Shape;305;p27"/>
          <p:cNvSpPr/>
          <p:nvPr/>
        </p:nvSpPr>
        <p:spPr>
          <a:xfrm>
            <a:off x="2614704" y="1416325"/>
            <a:ext cx="2203200" cy="36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t>Peer #2 </a:t>
            </a:r>
            <a:endParaRPr sz="1100" b="1"/>
          </a:p>
        </p:txBody>
      </p:sp>
      <p:sp>
        <p:nvSpPr>
          <p:cNvPr id="306" name="Google Shape;306;p27"/>
          <p:cNvSpPr/>
          <p:nvPr/>
        </p:nvSpPr>
        <p:spPr>
          <a:xfrm>
            <a:off x="4975559" y="1781426"/>
            <a:ext cx="2203200" cy="19722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a:t>Summary</a:t>
            </a:r>
            <a:endParaRPr sz="1100"/>
          </a:p>
        </p:txBody>
      </p:sp>
      <p:sp>
        <p:nvSpPr>
          <p:cNvPr id="307" name="Google Shape;307;p27"/>
          <p:cNvSpPr/>
          <p:nvPr/>
        </p:nvSpPr>
        <p:spPr>
          <a:xfrm>
            <a:off x="4975559" y="1416325"/>
            <a:ext cx="2203200" cy="36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t>Peer #3 </a:t>
            </a:r>
            <a:endParaRPr sz="1100" b="1"/>
          </a:p>
        </p:txBody>
      </p:sp>
      <p:sp>
        <p:nvSpPr>
          <p:cNvPr id="308" name="Google Shape;308;p27"/>
          <p:cNvSpPr/>
          <p:nvPr/>
        </p:nvSpPr>
        <p:spPr>
          <a:xfrm>
            <a:off x="7336413" y="1781426"/>
            <a:ext cx="2203200" cy="19722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a:t>Summary</a:t>
            </a:r>
            <a:endParaRPr sz="1100"/>
          </a:p>
        </p:txBody>
      </p:sp>
      <p:sp>
        <p:nvSpPr>
          <p:cNvPr id="309" name="Google Shape;309;p27"/>
          <p:cNvSpPr/>
          <p:nvPr/>
        </p:nvSpPr>
        <p:spPr>
          <a:xfrm>
            <a:off x="7336413" y="1416325"/>
            <a:ext cx="2203200" cy="36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t>Peer #4 </a:t>
            </a:r>
            <a:endParaRPr sz="1100" b="1"/>
          </a:p>
        </p:txBody>
      </p:sp>
      <p:sp>
        <p:nvSpPr>
          <p:cNvPr id="310" name="Google Shape;310;p27"/>
          <p:cNvSpPr/>
          <p:nvPr/>
        </p:nvSpPr>
        <p:spPr>
          <a:xfrm>
            <a:off x="9697267" y="1781426"/>
            <a:ext cx="2203200" cy="19722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a:t>Summary</a:t>
            </a:r>
            <a:endParaRPr sz="1100"/>
          </a:p>
        </p:txBody>
      </p:sp>
      <p:sp>
        <p:nvSpPr>
          <p:cNvPr id="311" name="Google Shape;311;p27"/>
          <p:cNvSpPr/>
          <p:nvPr/>
        </p:nvSpPr>
        <p:spPr>
          <a:xfrm>
            <a:off x="9697267" y="1416325"/>
            <a:ext cx="2203200" cy="36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t>Peer #5 </a:t>
            </a:r>
            <a:endParaRPr sz="1100" b="1"/>
          </a:p>
        </p:txBody>
      </p:sp>
      <p:cxnSp>
        <p:nvCxnSpPr>
          <p:cNvPr id="312" name="Google Shape;312;p27"/>
          <p:cNvCxnSpPr>
            <a:stCxn id="302" idx="2"/>
          </p:cNvCxnSpPr>
          <p:nvPr/>
        </p:nvCxnSpPr>
        <p:spPr>
          <a:xfrm>
            <a:off x="1355450" y="3753626"/>
            <a:ext cx="4673400" cy="1248600"/>
          </a:xfrm>
          <a:prstGeom prst="straightConnector1">
            <a:avLst/>
          </a:prstGeom>
          <a:noFill/>
          <a:ln w="9525" cap="flat" cmpd="sng">
            <a:solidFill>
              <a:schemeClr val="dk2"/>
            </a:solidFill>
            <a:prstDash val="solid"/>
            <a:round/>
            <a:headEnd type="none" w="med" len="med"/>
            <a:tailEnd type="none" w="med" len="med"/>
          </a:ln>
        </p:spPr>
      </p:cxnSp>
      <p:cxnSp>
        <p:nvCxnSpPr>
          <p:cNvPr id="313" name="Google Shape;313;p27"/>
          <p:cNvCxnSpPr>
            <a:stCxn id="310" idx="2"/>
          </p:cNvCxnSpPr>
          <p:nvPr/>
        </p:nvCxnSpPr>
        <p:spPr>
          <a:xfrm flipH="1">
            <a:off x="6028867" y="3753626"/>
            <a:ext cx="4770000" cy="124050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7"/>
          <p:cNvCxnSpPr/>
          <p:nvPr/>
        </p:nvCxnSpPr>
        <p:spPr>
          <a:xfrm>
            <a:off x="3726873" y="3753625"/>
            <a:ext cx="2310300" cy="1256700"/>
          </a:xfrm>
          <a:prstGeom prst="straightConnector1">
            <a:avLst/>
          </a:prstGeom>
          <a:noFill/>
          <a:ln w="9525" cap="flat" cmpd="sng">
            <a:solidFill>
              <a:schemeClr val="dk2"/>
            </a:solidFill>
            <a:prstDash val="solid"/>
            <a:round/>
            <a:headEnd type="none" w="med" len="med"/>
            <a:tailEnd type="none" w="med" len="med"/>
          </a:ln>
        </p:spPr>
      </p:cxnSp>
      <p:cxnSp>
        <p:nvCxnSpPr>
          <p:cNvPr id="315" name="Google Shape;315;p27"/>
          <p:cNvCxnSpPr>
            <a:stCxn id="308" idx="2"/>
          </p:cNvCxnSpPr>
          <p:nvPr/>
        </p:nvCxnSpPr>
        <p:spPr>
          <a:xfrm flipH="1">
            <a:off x="6021213" y="3753626"/>
            <a:ext cx="2416800" cy="1256700"/>
          </a:xfrm>
          <a:prstGeom prst="straightConnector1">
            <a:avLst/>
          </a:prstGeom>
          <a:noFill/>
          <a:ln w="9525" cap="flat" cmpd="sng">
            <a:solidFill>
              <a:schemeClr val="dk2"/>
            </a:solidFill>
            <a:prstDash val="solid"/>
            <a:round/>
            <a:headEnd type="none" w="med" len="med"/>
            <a:tailEnd type="none" w="med" len="med"/>
          </a:ln>
        </p:spPr>
      </p:cxnSp>
      <p:cxnSp>
        <p:nvCxnSpPr>
          <p:cNvPr id="316" name="Google Shape;316;p27"/>
          <p:cNvCxnSpPr>
            <a:stCxn id="306" idx="2"/>
          </p:cNvCxnSpPr>
          <p:nvPr/>
        </p:nvCxnSpPr>
        <p:spPr>
          <a:xfrm flipH="1">
            <a:off x="6036959" y="3753626"/>
            <a:ext cx="40200" cy="1240500"/>
          </a:xfrm>
          <a:prstGeom prst="straightConnector1">
            <a:avLst/>
          </a:prstGeom>
          <a:noFill/>
          <a:ln w="9525" cap="flat" cmpd="sng">
            <a:solidFill>
              <a:schemeClr val="dk2"/>
            </a:solidFill>
            <a:prstDash val="solid"/>
            <a:round/>
            <a:headEnd type="none" w="med" len="med"/>
            <a:tailEnd type="none" w="med" len="med"/>
          </a:ln>
        </p:spPr>
      </p:cxnSp>
      <p:sp>
        <p:nvSpPr>
          <p:cNvPr id="317" name="Google Shape;317;p27"/>
          <p:cNvSpPr/>
          <p:nvPr/>
        </p:nvSpPr>
        <p:spPr>
          <a:xfrm>
            <a:off x="253874" y="4688350"/>
            <a:ext cx="5106900" cy="14889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a:t>Why did you choose this topic? Or blend these topics?</a:t>
            </a:r>
            <a:endParaRPr sz="1100"/>
          </a:p>
        </p:txBody>
      </p:sp>
      <p:sp>
        <p:nvSpPr>
          <p:cNvPr id="318" name="Google Shape;318;p27"/>
          <p:cNvSpPr/>
          <p:nvPr/>
        </p:nvSpPr>
        <p:spPr>
          <a:xfrm>
            <a:off x="253850" y="4323250"/>
            <a:ext cx="5106900" cy="36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t>Chosen topic:</a:t>
            </a:r>
            <a:endParaRPr sz="1100" b="1"/>
          </a:p>
        </p:txBody>
      </p:sp>
      <p:sp>
        <p:nvSpPr>
          <p:cNvPr id="319" name="Google Shape;319;p27"/>
          <p:cNvSpPr txBox="1"/>
          <p:nvPr/>
        </p:nvSpPr>
        <p:spPr>
          <a:xfrm>
            <a:off x="5513504" y="6012094"/>
            <a:ext cx="2743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1"/>
                </a:solidFill>
                <a:uFill>
                  <a:noFill/>
                </a:uFill>
                <a:hlinkClick r:id="rId4">
                  <a:extLst>
                    <a:ext uri="{A12FA001-AC4F-418D-AE19-62706E023703}">
                      <ahyp:hlinkClr xmlns:ahyp="http://schemas.microsoft.com/office/drawing/2018/hyperlinkcolor" val="tx"/>
                    </a:ext>
                  </a:extLst>
                </a:hlinkClick>
              </a:rPr>
              <a:t>https://wheelofnames.com/4qn-bww</a:t>
            </a:r>
            <a:endParaRPr sz="1500">
              <a:solidFill>
                <a:schemeClr val="dk1"/>
              </a:solidFill>
            </a:endParaRPr>
          </a:p>
        </p:txBody>
      </p:sp>
      <p:pic>
        <p:nvPicPr>
          <p:cNvPr id="320" name="Google Shape;320;p27"/>
          <p:cNvPicPr preferRelativeResize="0"/>
          <p:nvPr/>
        </p:nvPicPr>
        <p:blipFill rotWithShape="1">
          <a:blip r:embed="rId5">
            <a:alphaModFix/>
          </a:blip>
          <a:srcRect t="8933" r="13659"/>
          <a:stretch/>
        </p:blipFill>
        <p:spPr>
          <a:xfrm>
            <a:off x="5502389" y="4307868"/>
            <a:ext cx="2761341" cy="1751875"/>
          </a:xfrm>
          <a:prstGeom prst="rect">
            <a:avLst/>
          </a:prstGeom>
          <a:noFill/>
          <a:ln w="9525" cap="flat" cmpd="sng">
            <a:solidFill>
              <a:schemeClr val="dk2"/>
            </a:solidFill>
            <a:prstDash val="solid"/>
            <a:round/>
            <a:headEnd type="none" w="sm" len="sm"/>
            <a:tailEnd type="none" w="sm" len="sm"/>
          </a:ln>
        </p:spPr>
      </p:pic>
      <p:sp>
        <p:nvSpPr>
          <p:cNvPr id="321" name="Google Shape;321;p27"/>
          <p:cNvSpPr txBox="1"/>
          <p:nvPr/>
        </p:nvSpPr>
        <p:spPr>
          <a:xfrm>
            <a:off x="8366171" y="4306430"/>
            <a:ext cx="3506400" cy="1752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100">
                <a:solidFill>
                  <a:schemeClr val="dk1"/>
                </a:solidFill>
                <a:highlight>
                  <a:schemeClr val="lt1"/>
                </a:highlight>
              </a:rPr>
              <a:t>Think critically, go deeper, spin 3 times and answer:</a:t>
            </a:r>
            <a:br>
              <a:rPr lang="en-US" sz="1100">
                <a:solidFill>
                  <a:schemeClr val="dk1"/>
                </a:solidFill>
                <a:highlight>
                  <a:schemeClr val="lt1"/>
                </a:highlight>
              </a:rPr>
            </a:br>
            <a:endParaRPr sz="1100">
              <a:solidFill>
                <a:schemeClr val="dk1"/>
              </a:solidFill>
              <a:highlight>
                <a:schemeClr val="lt1"/>
              </a:highlight>
            </a:endParaRPr>
          </a:p>
          <a:p>
            <a:pPr marL="0" lvl="0" indent="0" algn="l" rtl="0">
              <a:lnSpc>
                <a:spcPct val="150000"/>
              </a:lnSpc>
              <a:spcBef>
                <a:spcPts val="0"/>
              </a:spcBef>
              <a:spcAft>
                <a:spcPts val="0"/>
              </a:spcAft>
              <a:buNone/>
            </a:pPr>
            <a:r>
              <a:rPr lang="en-US" sz="1700">
                <a:solidFill>
                  <a:schemeClr val="dk1"/>
                </a:solidFill>
                <a:highlight>
                  <a:srgbClr val="FEFFBF"/>
                </a:highlight>
              </a:rPr>
              <a:t>_________________________________________________________________________________</a:t>
            </a:r>
            <a:endParaRPr sz="1700">
              <a:highlight>
                <a:srgbClr val="FEFFBF"/>
              </a:highlight>
            </a:endParaRPr>
          </a:p>
        </p:txBody>
      </p:sp>
      <p:sp>
        <p:nvSpPr>
          <p:cNvPr id="322" name="Google Shape;322;p27"/>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Or combine ideas. Go deeper and question the choice you made together.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8"/>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 name="Google Shape;329;p28"/>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330" name="Google Shape;330;p28"/>
          <p:cNvSpPr txBox="1"/>
          <p:nvPr/>
        </p:nvSpPr>
        <p:spPr>
          <a:xfrm>
            <a:off x="188686" y="202293"/>
            <a:ext cx="97737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A2 - Frame the intention together</a:t>
            </a:r>
            <a:endParaRPr sz="1200" u="sng">
              <a:solidFill>
                <a:schemeClr val="dk1"/>
              </a:solidFill>
              <a:latin typeface="Calibri"/>
              <a:ea typeface="Calibri"/>
              <a:cs typeface="Calibri"/>
              <a:sym typeface="Calibri"/>
            </a:endParaRPr>
          </a:p>
          <a:p>
            <a:pPr marL="0" marR="0" lvl="0" indent="0" algn="l" rtl="0">
              <a:spcBef>
                <a:spcPts val="0"/>
              </a:spcBef>
              <a:spcAft>
                <a:spcPts val="0"/>
              </a:spcAft>
              <a:buNone/>
            </a:pPr>
            <a:endParaRPr sz="1200" u="sng">
              <a:solidFill>
                <a:schemeClr val="dk1"/>
              </a:solidFill>
              <a:latin typeface="Calibri"/>
              <a:ea typeface="Calibri"/>
              <a:cs typeface="Calibri"/>
              <a:sym typeface="Calibri"/>
            </a:endParaRPr>
          </a:p>
        </p:txBody>
      </p:sp>
      <p:sp>
        <p:nvSpPr>
          <p:cNvPr id="331" name="Google Shape;331;p28"/>
          <p:cNvSpPr txBox="1"/>
          <p:nvPr/>
        </p:nvSpPr>
        <p:spPr>
          <a:xfrm>
            <a:off x="319250" y="1149289"/>
            <a:ext cx="113262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__________________________________________________________________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332" name="Google Shape;332;p28"/>
          <p:cNvSpPr txBox="1"/>
          <p:nvPr/>
        </p:nvSpPr>
        <p:spPr>
          <a:xfrm>
            <a:off x="319250" y="2219839"/>
            <a:ext cx="113262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__________________________________________________________________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333" name="Google Shape;333;p28"/>
          <p:cNvSpPr txBox="1"/>
          <p:nvPr/>
        </p:nvSpPr>
        <p:spPr>
          <a:xfrm>
            <a:off x="319250" y="3290389"/>
            <a:ext cx="113262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__________________________________________________________________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334" name="Google Shape;334;p28"/>
          <p:cNvSpPr txBox="1"/>
          <p:nvPr/>
        </p:nvSpPr>
        <p:spPr>
          <a:xfrm>
            <a:off x="319250" y="4360939"/>
            <a:ext cx="113262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__________________________________________________________________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335" name="Google Shape;335;p28"/>
          <p:cNvSpPr txBox="1"/>
          <p:nvPr/>
        </p:nvSpPr>
        <p:spPr>
          <a:xfrm>
            <a:off x="319250" y="5431489"/>
            <a:ext cx="113262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How might we create / offer / design </a:t>
            </a:r>
            <a:r>
              <a:rPr lang="en-US" sz="1800">
                <a:solidFill>
                  <a:schemeClr val="dk1"/>
                </a:solidFill>
                <a:highlight>
                  <a:srgbClr val="FEFFBF"/>
                </a:highlight>
                <a:latin typeface="Calibri"/>
                <a:ea typeface="Calibri"/>
                <a:cs typeface="Calibri"/>
                <a:sym typeface="Calibri"/>
              </a:rPr>
              <a:t>__________________________________________________________________ </a:t>
            </a:r>
            <a:endParaRPr sz="1800">
              <a:solidFill>
                <a:schemeClr val="dk1"/>
              </a:solidFill>
              <a:highlight>
                <a:srgbClr val="FEFFBF"/>
              </a:highlight>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for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______________________________________________________________________________________________</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order to </a:t>
            </a:r>
            <a:r>
              <a:rPr lang="en-US" sz="1800">
                <a:solidFill>
                  <a:schemeClr val="dk1"/>
                </a:solidFill>
                <a:highlight>
                  <a:srgbClr val="FEFFBF"/>
                </a:highlight>
                <a:latin typeface="Calibri"/>
                <a:ea typeface="Calibri"/>
                <a:cs typeface="Calibri"/>
                <a:sym typeface="Calibri"/>
              </a:rPr>
              <a:t>________________________________________________________________________________________</a:t>
            </a:r>
            <a:endParaRPr sz="1800">
              <a:solidFill>
                <a:schemeClr val="dk1"/>
              </a:solidFill>
              <a:highlight>
                <a:srgbClr val="FEFFBF"/>
              </a:highlight>
              <a:latin typeface="Calibri"/>
              <a:ea typeface="Calibri"/>
              <a:cs typeface="Calibri"/>
              <a:sym typeface="Calibri"/>
            </a:endParaRPr>
          </a:p>
        </p:txBody>
      </p:sp>
      <p:sp>
        <p:nvSpPr>
          <p:cNvPr id="336" name="Google Shape;336;p28"/>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Imagine different directions to address the pain point(s) and improve the situation(s)</a:t>
            </a:r>
            <a:endParaRPr>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9"/>
          <p:cNvSpPr txBox="1"/>
          <p:nvPr/>
        </p:nvSpPr>
        <p:spPr>
          <a:xfrm>
            <a:off x="188681" y="202300"/>
            <a:ext cx="4834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A2 – Ideation Sketches</a:t>
            </a:r>
            <a:endParaRPr/>
          </a:p>
        </p:txBody>
      </p:sp>
      <p:pic>
        <p:nvPicPr>
          <p:cNvPr id="343" name="Google Shape;343;p29" descr="A picture containing text, indoor, several&#10;&#10;Description automatically generated"/>
          <p:cNvPicPr preferRelativeResize="0"/>
          <p:nvPr/>
        </p:nvPicPr>
        <p:blipFill rotWithShape="1">
          <a:blip r:embed="rId3">
            <a:alphaModFix/>
          </a:blip>
          <a:srcRect/>
          <a:stretch/>
        </p:blipFill>
        <p:spPr>
          <a:xfrm>
            <a:off x="6750625" y="290928"/>
            <a:ext cx="1249319" cy="934652"/>
          </a:xfrm>
          <a:prstGeom prst="rect">
            <a:avLst/>
          </a:prstGeom>
          <a:noFill/>
          <a:ln>
            <a:noFill/>
          </a:ln>
        </p:spPr>
      </p:pic>
      <p:pic>
        <p:nvPicPr>
          <p:cNvPr id="344" name="Google Shape;344;p29"/>
          <p:cNvPicPr preferRelativeResize="0"/>
          <p:nvPr/>
        </p:nvPicPr>
        <p:blipFill rotWithShape="1">
          <a:blip r:embed="rId4">
            <a:alphaModFix/>
          </a:blip>
          <a:srcRect/>
          <a:stretch/>
        </p:blipFill>
        <p:spPr>
          <a:xfrm>
            <a:off x="8115680" y="271853"/>
            <a:ext cx="1749971" cy="972800"/>
          </a:xfrm>
          <a:prstGeom prst="rect">
            <a:avLst/>
          </a:prstGeom>
          <a:noFill/>
          <a:ln w="9525" cap="flat" cmpd="sng">
            <a:solidFill>
              <a:srgbClr val="000000"/>
            </a:solidFill>
            <a:prstDash val="solid"/>
            <a:round/>
            <a:headEnd type="none" w="sm" len="sm"/>
            <a:tailEnd type="none" w="sm" len="sm"/>
          </a:ln>
        </p:spPr>
      </p:pic>
      <p:sp>
        <p:nvSpPr>
          <p:cNvPr id="345" name="Google Shape;345;p29"/>
          <p:cNvSpPr/>
          <p:nvPr/>
        </p:nvSpPr>
        <p:spPr>
          <a:xfrm>
            <a:off x="302500" y="1801125"/>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grpSp>
        <p:nvGrpSpPr>
          <p:cNvPr id="346" name="Google Shape;346;p29"/>
          <p:cNvGrpSpPr/>
          <p:nvPr/>
        </p:nvGrpSpPr>
        <p:grpSpPr>
          <a:xfrm>
            <a:off x="5342735" y="199413"/>
            <a:ext cx="1292159" cy="1117665"/>
            <a:chOff x="5133409" y="107919"/>
            <a:chExt cx="1546200" cy="1337400"/>
          </a:xfrm>
        </p:grpSpPr>
        <p:sp>
          <p:nvSpPr>
            <p:cNvPr id="347" name="Google Shape;347;p29"/>
            <p:cNvSpPr/>
            <p:nvPr/>
          </p:nvSpPr>
          <p:spPr>
            <a:xfrm rot="-586843">
              <a:off x="5218661" y="216609"/>
              <a:ext cx="1375696" cy="1120020"/>
            </a:xfrm>
            <a:prstGeom prst="rect">
              <a:avLst/>
            </a:prstGeom>
            <a:solidFill>
              <a:schemeClr val="lt1"/>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a:t>Idea title</a:t>
              </a:r>
              <a:endParaRPr sz="1100"/>
            </a:p>
            <a:p>
              <a:pPr marL="0" lvl="0" indent="0" algn="l" rtl="0">
                <a:spcBef>
                  <a:spcPts val="0"/>
                </a:spcBef>
                <a:spcAft>
                  <a:spcPts val="0"/>
                </a:spcAft>
                <a:buNone/>
              </a:pPr>
              <a:r>
                <a:rPr lang="en-US" sz="600"/>
                <a:t>Sketch</a:t>
              </a:r>
              <a:endParaRPr sz="600"/>
            </a:p>
          </p:txBody>
        </p:sp>
        <p:sp>
          <p:nvSpPr>
            <p:cNvPr id="348" name="Google Shape;348;p29"/>
            <p:cNvSpPr/>
            <p:nvPr/>
          </p:nvSpPr>
          <p:spPr>
            <a:xfrm>
              <a:off x="5908847" y="675740"/>
              <a:ext cx="70725" cy="84725"/>
            </a:xfrm>
            <a:custGeom>
              <a:avLst/>
              <a:gdLst/>
              <a:ahLst/>
              <a:cxnLst/>
              <a:rect l="l" t="t" r="r" b="b"/>
              <a:pathLst>
                <a:path w="2829" h="3389" extrusionOk="0">
                  <a:moveTo>
                    <a:pt x="2338" y="14"/>
                  </a:moveTo>
                  <a:cubicBezTo>
                    <a:pt x="1065" y="-101"/>
                    <a:pt x="-625" y="2297"/>
                    <a:pt x="249" y="3229"/>
                  </a:cubicBezTo>
                  <a:cubicBezTo>
                    <a:pt x="1114" y="4151"/>
                    <a:pt x="3710" y="538"/>
                    <a:pt x="2499" y="175"/>
                  </a:cubicBezTo>
                </a:path>
              </a:pathLst>
            </a:custGeom>
            <a:noFill/>
            <a:ln w="9525" cap="flat" cmpd="sng">
              <a:solidFill>
                <a:schemeClr val="dk2"/>
              </a:solidFill>
              <a:prstDash val="solid"/>
              <a:round/>
              <a:headEnd type="none" w="med" len="med"/>
              <a:tailEnd type="none" w="med" len="med"/>
            </a:ln>
          </p:spPr>
        </p:sp>
        <p:sp>
          <p:nvSpPr>
            <p:cNvPr id="349" name="Google Shape;349;p29"/>
            <p:cNvSpPr/>
            <p:nvPr/>
          </p:nvSpPr>
          <p:spPr>
            <a:xfrm>
              <a:off x="5718125" y="758500"/>
              <a:ext cx="217025" cy="22900"/>
            </a:xfrm>
            <a:custGeom>
              <a:avLst/>
              <a:gdLst/>
              <a:ahLst/>
              <a:cxnLst/>
              <a:rect l="l" t="t" r="r" b="b"/>
              <a:pathLst>
                <a:path w="8681" h="916" extrusionOk="0">
                  <a:moveTo>
                    <a:pt x="8681" y="80"/>
                  </a:moveTo>
                  <a:cubicBezTo>
                    <a:pt x="5844" y="649"/>
                    <a:pt x="2372" y="1658"/>
                    <a:pt x="0" y="0"/>
                  </a:cubicBezTo>
                </a:path>
              </a:pathLst>
            </a:custGeom>
            <a:noFill/>
            <a:ln w="9525" cap="flat" cmpd="sng">
              <a:solidFill>
                <a:schemeClr val="dk2"/>
              </a:solidFill>
              <a:prstDash val="solid"/>
              <a:round/>
              <a:headEnd type="none" w="med" len="med"/>
              <a:tailEnd type="none" w="med" len="med"/>
            </a:ln>
          </p:spPr>
        </p:sp>
        <p:sp>
          <p:nvSpPr>
            <p:cNvPr id="350" name="Google Shape;350;p29"/>
            <p:cNvSpPr/>
            <p:nvPr/>
          </p:nvSpPr>
          <p:spPr>
            <a:xfrm>
              <a:off x="5933150" y="752475"/>
              <a:ext cx="281325" cy="21725"/>
            </a:xfrm>
            <a:custGeom>
              <a:avLst/>
              <a:gdLst/>
              <a:ahLst/>
              <a:cxnLst/>
              <a:rect l="l" t="t" r="r" b="b"/>
              <a:pathLst>
                <a:path w="11253" h="869" extrusionOk="0">
                  <a:moveTo>
                    <a:pt x="0" y="401"/>
                  </a:moveTo>
                  <a:cubicBezTo>
                    <a:pt x="3740" y="715"/>
                    <a:pt x="7787" y="1442"/>
                    <a:pt x="11253" y="0"/>
                  </a:cubicBezTo>
                </a:path>
              </a:pathLst>
            </a:custGeom>
            <a:noFill/>
            <a:ln w="9525" cap="flat" cmpd="sng">
              <a:solidFill>
                <a:schemeClr val="dk2"/>
              </a:solidFill>
              <a:prstDash val="solid"/>
              <a:round/>
              <a:headEnd type="none" w="med" len="med"/>
              <a:tailEnd type="none" w="med" len="med"/>
            </a:ln>
          </p:spPr>
        </p:sp>
        <p:sp>
          <p:nvSpPr>
            <p:cNvPr id="351" name="Google Shape;351;p29"/>
            <p:cNvSpPr/>
            <p:nvPr/>
          </p:nvSpPr>
          <p:spPr>
            <a:xfrm>
              <a:off x="5832138" y="760500"/>
              <a:ext cx="108275" cy="379800"/>
            </a:xfrm>
            <a:custGeom>
              <a:avLst/>
              <a:gdLst/>
              <a:ahLst/>
              <a:cxnLst/>
              <a:rect l="l" t="t" r="r" b="b"/>
              <a:pathLst>
                <a:path w="4331" h="15192" extrusionOk="0">
                  <a:moveTo>
                    <a:pt x="3718" y="0"/>
                  </a:moveTo>
                  <a:cubicBezTo>
                    <a:pt x="3718" y="1983"/>
                    <a:pt x="5024" y="4456"/>
                    <a:pt x="3718" y="5948"/>
                  </a:cubicBezTo>
                  <a:cubicBezTo>
                    <a:pt x="2582" y="7245"/>
                    <a:pt x="-151" y="7850"/>
                    <a:pt x="21" y="9565"/>
                  </a:cubicBezTo>
                  <a:cubicBezTo>
                    <a:pt x="208" y="11432"/>
                    <a:pt x="1576" y="13936"/>
                    <a:pt x="182" y="15192"/>
                  </a:cubicBezTo>
                </a:path>
              </a:pathLst>
            </a:custGeom>
            <a:noFill/>
            <a:ln w="9525" cap="flat" cmpd="sng">
              <a:solidFill>
                <a:schemeClr val="dk2"/>
              </a:solidFill>
              <a:prstDash val="solid"/>
              <a:round/>
              <a:headEnd type="none" w="med" len="med"/>
              <a:tailEnd type="none" w="med" len="med"/>
            </a:ln>
          </p:spPr>
        </p:sp>
        <p:sp>
          <p:nvSpPr>
            <p:cNvPr id="352" name="Google Shape;352;p29"/>
            <p:cNvSpPr/>
            <p:nvPr/>
          </p:nvSpPr>
          <p:spPr>
            <a:xfrm>
              <a:off x="5935150" y="905175"/>
              <a:ext cx="126700" cy="227075"/>
            </a:xfrm>
            <a:custGeom>
              <a:avLst/>
              <a:gdLst/>
              <a:ahLst/>
              <a:cxnLst/>
              <a:rect l="l" t="t" r="r" b="b"/>
              <a:pathLst>
                <a:path w="5068" h="9083" extrusionOk="0">
                  <a:moveTo>
                    <a:pt x="0" y="0"/>
                  </a:moveTo>
                  <a:cubicBezTo>
                    <a:pt x="0" y="3416"/>
                    <a:pt x="6575" y="6201"/>
                    <a:pt x="4743" y="9083"/>
                  </a:cubicBezTo>
                </a:path>
              </a:pathLst>
            </a:custGeom>
            <a:noFill/>
            <a:ln w="9525" cap="flat" cmpd="sng">
              <a:solidFill>
                <a:schemeClr val="dk2"/>
              </a:solidFill>
              <a:prstDash val="solid"/>
              <a:round/>
              <a:headEnd type="none" w="med" len="med"/>
              <a:tailEnd type="none" w="med" len="med"/>
            </a:ln>
          </p:spPr>
        </p:sp>
        <p:sp>
          <p:nvSpPr>
            <p:cNvPr id="353" name="Google Shape;353;p29"/>
            <p:cNvSpPr/>
            <p:nvPr/>
          </p:nvSpPr>
          <p:spPr>
            <a:xfrm>
              <a:off x="5481025" y="701457"/>
              <a:ext cx="256975" cy="472575"/>
            </a:xfrm>
            <a:custGeom>
              <a:avLst/>
              <a:gdLst/>
              <a:ahLst/>
              <a:cxnLst/>
              <a:rect l="l" t="t" r="r" b="b"/>
              <a:pathLst>
                <a:path w="10279" h="18903" extrusionOk="0">
                  <a:moveTo>
                    <a:pt x="723" y="1719"/>
                  </a:moveTo>
                  <a:cubicBezTo>
                    <a:pt x="2842" y="1719"/>
                    <a:pt x="5072" y="-779"/>
                    <a:pt x="6912" y="272"/>
                  </a:cubicBezTo>
                  <a:cubicBezTo>
                    <a:pt x="9351" y="1665"/>
                    <a:pt x="7529" y="5856"/>
                    <a:pt x="7957" y="8632"/>
                  </a:cubicBezTo>
                  <a:cubicBezTo>
                    <a:pt x="8395" y="11475"/>
                    <a:pt x="11916" y="15905"/>
                    <a:pt x="9324" y="17152"/>
                  </a:cubicBezTo>
                  <a:cubicBezTo>
                    <a:pt x="7363" y="18095"/>
                    <a:pt x="4433" y="19815"/>
                    <a:pt x="2893" y="18277"/>
                  </a:cubicBezTo>
                  <a:cubicBezTo>
                    <a:pt x="1218" y="16604"/>
                    <a:pt x="2571" y="13550"/>
                    <a:pt x="2250" y="11204"/>
                  </a:cubicBezTo>
                  <a:cubicBezTo>
                    <a:pt x="1859" y="8345"/>
                    <a:pt x="0" y="5730"/>
                    <a:pt x="0" y="2844"/>
                  </a:cubicBezTo>
                </a:path>
              </a:pathLst>
            </a:custGeom>
            <a:noFill/>
            <a:ln w="9525" cap="flat" cmpd="sng">
              <a:solidFill>
                <a:schemeClr val="dk2"/>
              </a:solidFill>
              <a:prstDash val="solid"/>
              <a:round/>
              <a:headEnd type="none" w="med" len="med"/>
              <a:tailEnd type="none" w="med" len="med"/>
            </a:ln>
          </p:spPr>
        </p:sp>
        <p:sp>
          <p:nvSpPr>
            <p:cNvPr id="354" name="Google Shape;354;p29"/>
            <p:cNvSpPr/>
            <p:nvPr/>
          </p:nvSpPr>
          <p:spPr>
            <a:xfrm>
              <a:off x="6110280" y="483897"/>
              <a:ext cx="283350" cy="246450"/>
            </a:xfrm>
            <a:custGeom>
              <a:avLst/>
              <a:gdLst/>
              <a:ahLst/>
              <a:cxnLst/>
              <a:rect l="l" t="t" r="r" b="b"/>
              <a:pathLst>
                <a:path w="11334" h="9858" extrusionOk="0">
                  <a:moveTo>
                    <a:pt x="4892" y="9858"/>
                  </a:moveTo>
                  <a:cubicBezTo>
                    <a:pt x="2343" y="9663"/>
                    <a:pt x="-688" y="6246"/>
                    <a:pt x="149" y="3830"/>
                  </a:cubicBezTo>
                  <a:cubicBezTo>
                    <a:pt x="824" y="1880"/>
                    <a:pt x="3022" y="-317"/>
                    <a:pt x="5052" y="52"/>
                  </a:cubicBezTo>
                  <a:cubicBezTo>
                    <a:pt x="8247" y="633"/>
                    <a:pt x="12519" y="4899"/>
                    <a:pt x="11000" y="7769"/>
                  </a:cubicBezTo>
                  <a:cubicBezTo>
                    <a:pt x="9914" y="9822"/>
                    <a:pt x="6651" y="9778"/>
                    <a:pt x="4329" y="9778"/>
                  </a:cubicBezTo>
                </a:path>
              </a:pathLst>
            </a:custGeom>
            <a:noFill/>
            <a:ln w="9525" cap="flat" cmpd="sng">
              <a:solidFill>
                <a:schemeClr val="dk2"/>
              </a:solidFill>
              <a:prstDash val="solid"/>
              <a:round/>
              <a:headEnd type="none" w="med" len="med"/>
              <a:tailEnd type="none" w="med" len="med"/>
            </a:ln>
          </p:spPr>
        </p:sp>
        <p:sp>
          <p:nvSpPr>
            <p:cNvPr id="355" name="Google Shape;355;p29"/>
            <p:cNvSpPr/>
            <p:nvPr/>
          </p:nvSpPr>
          <p:spPr>
            <a:xfrm>
              <a:off x="5927125" y="750517"/>
              <a:ext cx="88375" cy="124300"/>
            </a:xfrm>
            <a:custGeom>
              <a:avLst/>
              <a:gdLst/>
              <a:ahLst/>
              <a:cxnLst/>
              <a:rect l="l" t="t" r="r" b="b"/>
              <a:pathLst>
                <a:path w="3535" h="4972" extrusionOk="0">
                  <a:moveTo>
                    <a:pt x="0" y="1042"/>
                  </a:moveTo>
                  <a:cubicBezTo>
                    <a:pt x="1023" y="701"/>
                    <a:pt x="2342" y="-494"/>
                    <a:pt x="3135" y="238"/>
                  </a:cubicBezTo>
                  <a:cubicBezTo>
                    <a:pt x="4377" y="1385"/>
                    <a:pt x="2371" y="5757"/>
                    <a:pt x="964" y="4820"/>
                  </a:cubicBezTo>
                </a:path>
              </a:pathLst>
            </a:custGeom>
            <a:noFill/>
            <a:ln w="9525" cap="flat" cmpd="sng">
              <a:solidFill>
                <a:schemeClr val="dk2"/>
              </a:solidFill>
              <a:prstDash val="solid"/>
              <a:round/>
              <a:headEnd type="none" w="med" len="med"/>
              <a:tailEnd type="none" w="med" len="med"/>
            </a:ln>
          </p:spPr>
        </p:sp>
      </p:grpSp>
      <p:sp>
        <p:nvSpPr>
          <p:cNvPr id="356" name="Google Shape;356;p29"/>
          <p:cNvSpPr/>
          <p:nvPr/>
        </p:nvSpPr>
        <p:spPr>
          <a:xfrm>
            <a:off x="2662932" y="1801125"/>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57" name="Google Shape;357;p29"/>
          <p:cNvSpPr/>
          <p:nvPr/>
        </p:nvSpPr>
        <p:spPr>
          <a:xfrm>
            <a:off x="5023364" y="1801125"/>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58" name="Google Shape;358;p29"/>
          <p:cNvSpPr/>
          <p:nvPr/>
        </p:nvSpPr>
        <p:spPr>
          <a:xfrm>
            <a:off x="7383796" y="1801125"/>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59" name="Google Shape;359;p29"/>
          <p:cNvSpPr/>
          <p:nvPr/>
        </p:nvSpPr>
        <p:spPr>
          <a:xfrm>
            <a:off x="9744227" y="1801125"/>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0" name="Google Shape;360;p29"/>
          <p:cNvSpPr/>
          <p:nvPr/>
        </p:nvSpPr>
        <p:spPr>
          <a:xfrm>
            <a:off x="302500" y="3381386"/>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1" name="Google Shape;361;p29"/>
          <p:cNvSpPr/>
          <p:nvPr/>
        </p:nvSpPr>
        <p:spPr>
          <a:xfrm>
            <a:off x="2662932" y="3381386"/>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2" name="Google Shape;362;p29"/>
          <p:cNvSpPr/>
          <p:nvPr/>
        </p:nvSpPr>
        <p:spPr>
          <a:xfrm>
            <a:off x="5023364" y="3381386"/>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3" name="Google Shape;363;p29"/>
          <p:cNvSpPr/>
          <p:nvPr/>
        </p:nvSpPr>
        <p:spPr>
          <a:xfrm>
            <a:off x="7383796" y="3381386"/>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4" name="Google Shape;364;p29"/>
          <p:cNvSpPr/>
          <p:nvPr/>
        </p:nvSpPr>
        <p:spPr>
          <a:xfrm>
            <a:off x="9744227" y="3381386"/>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5" name="Google Shape;365;p29"/>
          <p:cNvSpPr/>
          <p:nvPr/>
        </p:nvSpPr>
        <p:spPr>
          <a:xfrm>
            <a:off x="302500" y="4973557"/>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6" name="Google Shape;366;p29"/>
          <p:cNvSpPr/>
          <p:nvPr/>
        </p:nvSpPr>
        <p:spPr>
          <a:xfrm>
            <a:off x="2662932" y="4973557"/>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7" name="Google Shape;367;p29"/>
          <p:cNvSpPr/>
          <p:nvPr/>
        </p:nvSpPr>
        <p:spPr>
          <a:xfrm>
            <a:off x="5023364" y="4973557"/>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8" name="Google Shape;368;p29"/>
          <p:cNvSpPr/>
          <p:nvPr/>
        </p:nvSpPr>
        <p:spPr>
          <a:xfrm>
            <a:off x="7383796" y="4973557"/>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69" name="Google Shape;369;p29"/>
          <p:cNvSpPr/>
          <p:nvPr/>
        </p:nvSpPr>
        <p:spPr>
          <a:xfrm>
            <a:off x="9744227" y="4973557"/>
            <a:ext cx="2100900" cy="13806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370" name="Google Shape;370;p29"/>
          <p:cNvSpPr/>
          <p:nvPr/>
        </p:nvSpPr>
        <p:spPr>
          <a:xfrm>
            <a:off x="302500" y="1568725"/>
            <a:ext cx="2100900" cy="2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Peer #1:</a:t>
            </a:r>
            <a:endParaRPr sz="1100"/>
          </a:p>
        </p:txBody>
      </p:sp>
      <p:sp>
        <p:nvSpPr>
          <p:cNvPr id="371" name="Google Shape;371;p29"/>
          <p:cNvSpPr/>
          <p:nvPr/>
        </p:nvSpPr>
        <p:spPr>
          <a:xfrm>
            <a:off x="2642300" y="1568725"/>
            <a:ext cx="2121600" cy="2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Peer #2 </a:t>
            </a:r>
            <a:endParaRPr sz="1100"/>
          </a:p>
        </p:txBody>
      </p:sp>
      <p:sp>
        <p:nvSpPr>
          <p:cNvPr id="372" name="Google Shape;372;p29"/>
          <p:cNvSpPr/>
          <p:nvPr/>
        </p:nvSpPr>
        <p:spPr>
          <a:xfrm>
            <a:off x="5023200" y="1568725"/>
            <a:ext cx="2121600" cy="2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Peer #3 </a:t>
            </a:r>
            <a:endParaRPr sz="1100"/>
          </a:p>
        </p:txBody>
      </p:sp>
      <p:sp>
        <p:nvSpPr>
          <p:cNvPr id="373" name="Google Shape;373;p29"/>
          <p:cNvSpPr/>
          <p:nvPr/>
        </p:nvSpPr>
        <p:spPr>
          <a:xfrm>
            <a:off x="7383675" y="1568725"/>
            <a:ext cx="2100900" cy="2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Peer #4 </a:t>
            </a:r>
            <a:endParaRPr sz="1100"/>
          </a:p>
        </p:txBody>
      </p:sp>
      <p:sp>
        <p:nvSpPr>
          <p:cNvPr id="374" name="Google Shape;374;p29"/>
          <p:cNvSpPr/>
          <p:nvPr/>
        </p:nvSpPr>
        <p:spPr>
          <a:xfrm>
            <a:off x="9744175" y="1568725"/>
            <a:ext cx="2100900" cy="24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Peer #5 </a:t>
            </a:r>
            <a:endParaRPr sz="1100"/>
          </a:p>
        </p:txBody>
      </p:sp>
      <p:sp>
        <p:nvSpPr>
          <p:cNvPr id="375" name="Google Shape;375;p29"/>
          <p:cNvSpPr txBox="1"/>
          <p:nvPr/>
        </p:nvSpPr>
        <p:spPr>
          <a:xfrm>
            <a:off x="265625" y="538025"/>
            <a:ext cx="4878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Quality comes from quantity. Come up with “out of the box” creative ideas first. The more creative, the better. Dot vote.</a:t>
            </a:r>
            <a:endParaRPr>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0"/>
          <p:cNvSpPr/>
          <p:nvPr/>
        </p:nvSpPr>
        <p:spPr>
          <a:xfrm>
            <a:off x="5671335" y="0"/>
            <a:ext cx="811800" cy="236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 name="Google Shape;382;p30"/>
          <p:cNvSpPr txBox="1">
            <a:spLocks noGrp="1"/>
          </p:cNvSpPr>
          <p:nvPr>
            <p:ph type="sldNum" idx="12"/>
          </p:nvPr>
        </p:nvSpPr>
        <p:spPr>
          <a:xfrm>
            <a:off x="9338569" y="631509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383" name="Google Shape;383;p30"/>
          <p:cNvSpPr txBox="1"/>
          <p:nvPr/>
        </p:nvSpPr>
        <p:spPr>
          <a:xfrm>
            <a:off x="188686" y="202293"/>
            <a:ext cx="97737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A2 - “After” Journey Map</a:t>
            </a:r>
            <a:endParaRPr sz="1800" u="sng">
              <a:solidFill>
                <a:schemeClr val="dk1"/>
              </a:solidFill>
              <a:latin typeface="Calibri"/>
              <a:ea typeface="Calibri"/>
              <a:cs typeface="Calibri"/>
              <a:sym typeface="Calibri"/>
            </a:endParaRPr>
          </a:p>
        </p:txBody>
      </p:sp>
      <p:pic>
        <p:nvPicPr>
          <p:cNvPr id="384" name="Google Shape;384;p30" descr="Table&#10;&#10;Description automatically generated"/>
          <p:cNvPicPr preferRelativeResize="0"/>
          <p:nvPr/>
        </p:nvPicPr>
        <p:blipFill rotWithShape="1">
          <a:blip r:embed="rId3">
            <a:alphaModFix/>
          </a:blip>
          <a:srcRect t="14810" r="90088" b="3229"/>
          <a:stretch/>
        </p:blipFill>
        <p:spPr>
          <a:xfrm>
            <a:off x="352350" y="2112938"/>
            <a:ext cx="1051550" cy="4202174"/>
          </a:xfrm>
          <a:prstGeom prst="rect">
            <a:avLst/>
          </a:prstGeom>
          <a:noFill/>
          <a:ln>
            <a:noFill/>
          </a:ln>
        </p:spPr>
      </p:pic>
      <p:sp>
        <p:nvSpPr>
          <p:cNvPr id="385" name="Google Shape;385;p30"/>
          <p:cNvSpPr/>
          <p:nvPr/>
        </p:nvSpPr>
        <p:spPr>
          <a:xfrm>
            <a:off x="1688650" y="196793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What is happening</a:t>
            </a:r>
            <a:endParaRPr sz="1100" b="1"/>
          </a:p>
        </p:txBody>
      </p:sp>
      <p:sp>
        <p:nvSpPr>
          <p:cNvPr id="386" name="Google Shape;386;p30"/>
          <p:cNvSpPr/>
          <p:nvPr/>
        </p:nvSpPr>
        <p:spPr>
          <a:xfrm>
            <a:off x="1688650" y="1404538"/>
            <a:ext cx="3060000" cy="44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t>Before</a:t>
            </a:r>
            <a:endParaRPr sz="1100" b="1"/>
          </a:p>
        </p:txBody>
      </p:sp>
      <p:sp>
        <p:nvSpPr>
          <p:cNvPr id="387" name="Google Shape;387;p30"/>
          <p:cNvSpPr/>
          <p:nvPr/>
        </p:nvSpPr>
        <p:spPr>
          <a:xfrm>
            <a:off x="1688650" y="3456613"/>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What is happening</a:t>
            </a:r>
            <a:endParaRPr sz="1100" b="1"/>
          </a:p>
        </p:txBody>
      </p:sp>
      <p:sp>
        <p:nvSpPr>
          <p:cNvPr id="388" name="Google Shape;388;p30"/>
          <p:cNvSpPr/>
          <p:nvPr/>
        </p:nvSpPr>
        <p:spPr>
          <a:xfrm>
            <a:off x="1688650" y="494528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Painpoints</a:t>
            </a:r>
            <a:endParaRPr sz="1100" b="1"/>
          </a:p>
        </p:txBody>
      </p:sp>
      <p:sp>
        <p:nvSpPr>
          <p:cNvPr id="389" name="Google Shape;389;p30"/>
          <p:cNvSpPr/>
          <p:nvPr/>
        </p:nvSpPr>
        <p:spPr>
          <a:xfrm>
            <a:off x="4865500" y="196793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What is happening</a:t>
            </a:r>
            <a:endParaRPr sz="1100" b="1"/>
          </a:p>
        </p:txBody>
      </p:sp>
      <p:sp>
        <p:nvSpPr>
          <p:cNvPr id="390" name="Google Shape;390;p30"/>
          <p:cNvSpPr/>
          <p:nvPr/>
        </p:nvSpPr>
        <p:spPr>
          <a:xfrm>
            <a:off x="4865500" y="1404538"/>
            <a:ext cx="3060000" cy="44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t>During</a:t>
            </a:r>
            <a:endParaRPr sz="1100" b="1"/>
          </a:p>
        </p:txBody>
      </p:sp>
      <p:sp>
        <p:nvSpPr>
          <p:cNvPr id="391" name="Google Shape;391;p30"/>
          <p:cNvSpPr/>
          <p:nvPr/>
        </p:nvSpPr>
        <p:spPr>
          <a:xfrm>
            <a:off x="4865500" y="3456613"/>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What is happening</a:t>
            </a:r>
            <a:endParaRPr sz="1100" b="1"/>
          </a:p>
        </p:txBody>
      </p:sp>
      <p:sp>
        <p:nvSpPr>
          <p:cNvPr id="392" name="Google Shape;392;p30"/>
          <p:cNvSpPr/>
          <p:nvPr/>
        </p:nvSpPr>
        <p:spPr>
          <a:xfrm>
            <a:off x="4865500" y="494528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Painpoints</a:t>
            </a:r>
            <a:endParaRPr sz="1100" b="1"/>
          </a:p>
        </p:txBody>
      </p:sp>
      <p:sp>
        <p:nvSpPr>
          <p:cNvPr id="393" name="Google Shape;393;p30"/>
          <p:cNvSpPr/>
          <p:nvPr/>
        </p:nvSpPr>
        <p:spPr>
          <a:xfrm>
            <a:off x="8042350" y="196793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What is happening</a:t>
            </a:r>
            <a:endParaRPr sz="1100" b="1"/>
          </a:p>
        </p:txBody>
      </p:sp>
      <p:sp>
        <p:nvSpPr>
          <p:cNvPr id="394" name="Google Shape;394;p30"/>
          <p:cNvSpPr/>
          <p:nvPr/>
        </p:nvSpPr>
        <p:spPr>
          <a:xfrm>
            <a:off x="8042350" y="1404538"/>
            <a:ext cx="3060000" cy="44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t>After</a:t>
            </a:r>
            <a:endParaRPr sz="1100" b="1"/>
          </a:p>
        </p:txBody>
      </p:sp>
      <p:sp>
        <p:nvSpPr>
          <p:cNvPr id="395" name="Google Shape;395;p30"/>
          <p:cNvSpPr/>
          <p:nvPr/>
        </p:nvSpPr>
        <p:spPr>
          <a:xfrm>
            <a:off x="8042350" y="3456613"/>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What is happening</a:t>
            </a:r>
            <a:endParaRPr sz="1100" b="1"/>
          </a:p>
        </p:txBody>
      </p:sp>
      <p:sp>
        <p:nvSpPr>
          <p:cNvPr id="396" name="Google Shape;396;p30"/>
          <p:cNvSpPr/>
          <p:nvPr/>
        </p:nvSpPr>
        <p:spPr>
          <a:xfrm>
            <a:off x="8042350" y="4945288"/>
            <a:ext cx="3060000" cy="1369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a:t>Painpoints</a:t>
            </a:r>
            <a:endParaRPr sz="1100" b="1"/>
          </a:p>
        </p:txBody>
      </p:sp>
      <p:sp>
        <p:nvSpPr>
          <p:cNvPr id="397" name="Google Shape;397;p30"/>
          <p:cNvSpPr txBox="1"/>
          <p:nvPr/>
        </p:nvSpPr>
        <p:spPr>
          <a:xfrm>
            <a:off x="249525" y="603442"/>
            <a:ext cx="9620866" cy="615523"/>
          </a:xfrm>
          <a:prstGeom prst="rect">
            <a:avLst/>
          </a:prstGeom>
          <a:noFill/>
          <a:ln>
            <a:noFill/>
          </a:ln>
        </p:spPr>
        <p:txBody>
          <a:bodyPr spcFirstLastPara="1" wrap="square" lIns="91425" tIns="91425" rIns="91425" bIns="91425" anchor="t" anchorCtr="0">
            <a:spAutoFit/>
          </a:bodyPr>
          <a:lstStyle/>
          <a:p>
            <a:r>
              <a:rPr lang="en-US">
                <a:solidFill>
                  <a:schemeClr val="dk1"/>
                </a:solidFill>
                <a:latin typeface="Calibri"/>
                <a:ea typeface="Calibri"/>
                <a:cs typeface="Calibri"/>
                <a:sym typeface="Calibri"/>
              </a:rPr>
              <a:t>Describe the journey of the persona before your “intervention”</a:t>
            </a:r>
            <a:r>
              <a:rPr lang="en-US">
                <a:solidFill>
                  <a:schemeClr val="dk1"/>
                </a:solidFill>
                <a:ea typeface="Calibri"/>
                <a:sym typeface="Calibri"/>
              </a:rPr>
              <a:t>. Feel free to add columns (touchpoints) rows (other actors)</a:t>
            </a:r>
          </a:p>
          <a:p>
            <a:pPr marL="0" lvl="0" indent="0" algn="l">
              <a:spcBef>
                <a:spcPts val="0"/>
              </a:spcBef>
              <a:spcAft>
                <a:spcPts val="0"/>
              </a:spcAft>
              <a:buNone/>
            </a:pPr>
            <a:endParaRPr lang="en-US">
              <a:solidFill>
                <a:schemeClr val="dk1"/>
              </a:solidFill>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1"/>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4" name="Google Shape;404;p31"/>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405" name="Google Shape;405;p31"/>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A2 - Low Fidelity Prototype (testing with peers inside)</a:t>
            </a:r>
            <a:endParaRPr sz="1800" u="sng">
              <a:solidFill>
                <a:schemeClr val="dk1"/>
              </a:solidFill>
              <a:latin typeface="Calibri"/>
              <a:ea typeface="Calibri"/>
              <a:cs typeface="Calibri"/>
              <a:sym typeface="Calibri"/>
            </a:endParaRPr>
          </a:p>
        </p:txBody>
      </p:sp>
      <p:pic>
        <p:nvPicPr>
          <p:cNvPr id="406" name="Google Shape;406;p31" descr="A picture containing person, indoor, person, desk&#10;&#10;Description automatically generated"/>
          <p:cNvPicPr preferRelativeResize="0"/>
          <p:nvPr/>
        </p:nvPicPr>
        <p:blipFill rotWithShape="1">
          <a:blip r:embed="rId3">
            <a:alphaModFix/>
          </a:blip>
          <a:srcRect/>
          <a:stretch/>
        </p:blipFill>
        <p:spPr>
          <a:xfrm>
            <a:off x="8402250" y="202301"/>
            <a:ext cx="1482352" cy="1060799"/>
          </a:xfrm>
          <a:prstGeom prst="rect">
            <a:avLst/>
          </a:prstGeom>
          <a:noFill/>
          <a:ln>
            <a:noFill/>
          </a:ln>
        </p:spPr>
      </p:pic>
      <p:sp>
        <p:nvSpPr>
          <p:cNvPr id="407" name="Google Shape;407;p31"/>
          <p:cNvSpPr/>
          <p:nvPr/>
        </p:nvSpPr>
        <p:spPr>
          <a:xfrm>
            <a:off x="270300" y="1235200"/>
            <a:ext cx="5299800" cy="49905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408" name="Google Shape;408;p31"/>
          <p:cNvSpPr/>
          <p:nvPr/>
        </p:nvSpPr>
        <p:spPr>
          <a:xfrm>
            <a:off x="5743825" y="1235200"/>
            <a:ext cx="6088800" cy="49905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409" name="Google Shape;409;p31"/>
          <p:cNvSpPr txBox="1"/>
          <p:nvPr/>
        </p:nvSpPr>
        <p:spPr>
          <a:xfrm>
            <a:off x="249525" y="620375"/>
            <a:ext cx="697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Share sketches, renders, model, tests, role play photos. Left: overview. Right: details. </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 name="Google Shape;416;p32"/>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417" name="Google Shape;417;p32"/>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418" name="Google Shape;418;p32"/>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A2 – Refined Prototype (testing with strangers outside) </a:t>
            </a:r>
            <a:endParaRPr sz="1800" u="sng">
              <a:solidFill>
                <a:schemeClr val="dk1"/>
              </a:solidFill>
              <a:latin typeface="Calibri"/>
              <a:ea typeface="Calibri"/>
              <a:cs typeface="Calibri"/>
              <a:sym typeface="Calibri"/>
            </a:endParaRPr>
          </a:p>
        </p:txBody>
      </p:sp>
      <p:pic>
        <p:nvPicPr>
          <p:cNvPr id="419" name="Google Shape;419;p32" descr="A picture containing indoor, floor, ceiling&#10;&#10;Description automatically generated"/>
          <p:cNvPicPr preferRelativeResize="0"/>
          <p:nvPr/>
        </p:nvPicPr>
        <p:blipFill rotWithShape="1">
          <a:blip r:embed="rId3">
            <a:alphaModFix/>
          </a:blip>
          <a:srcRect/>
          <a:stretch/>
        </p:blipFill>
        <p:spPr>
          <a:xfrm>
            <a:off x="8422328" y="202300"/>
            <a:ext cx="1630573" cy="933450"/>
          </a:xfrm>
          <a:prstGeom prst="rect">
            <a:avLst/>
          </a:prstGeom>
          <a:noFill/>
          <a:ln>
            <a:noFill/>
          </a:ln>
        </p:spPr>
      </p:pic>
      <p:sp>
        <p:nvSpPr>
          <p:cNvPr id="420" name="Google Shape;420;p32"/>
          <p:cNvSpPr/>
          <p:nvPr/>
        </p:nvSpPr>
        <p:spPr>
          <a:xfrm>
            <a:off x="270300" y="1235200"/>
            <a:ext cx="4969800" cy="49905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421" name="Google Shape;421;p32"/>
          <p:cNvSpPr/>
          <p:nvPr/>
        </p:nvSpPr>
        <p:spPr>
          <a:xfrm>
            <a:off x="5462100" y="1235200"/>
            <a:ext cx="6330300" cy="49905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422" name="Google Shape;422;p32"/>
          <p:cNvSpPr txBox="1"/>
          <p:nvPr/>
        </p:nvSpPr>
        <p:spPr>
          <a:xfrm>
            <a:off x="249525" y="620375"/>
            <a:ext cx="697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Share sketches, renders, model, tests, role play photos. Left: overview. Right: details. </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4" name="Google Shape;114;p16"/>
          <p:cNvSpPr txBox="1">
            <a:spLocks noGrp="1"/>
          </p:cNvSpPr>
          <p:nvPr>
            <p:ph type="sldNum" idx="12"/>
          </p:nvPr>
        </p:nvSpPr>
        <p:spPr>
          <a:xfrm>
            <a:off x="9338569" y="631509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15" name="Google Shape;115;p16"/>
          <p:cNvSpPr txBox="1"/>
          <p:nvPr/>
        </p:nvSpPr>
        <p:spPr>
          <a:xfrm>
            <a:off x="7075329" y="4315196"/>
            <a:ext cx="3808619" cy="16003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u="sng" strike="noStrike" cap="none">
                <a:solidFill>
                  <a:schemeClr val="dk1"/>
                </a:solidFill>
                <a:latin typeface="Calibri"/>
                <a:ea typeface="Calibri"/>
                <a:cs typeface="Calibri"/>
                <a:sym typeface="Calibri"/>
              </a:rPr>
              <a:t>Criteria for A2 (50 pts)</a:t>
            </a:r>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10pts: </a:t>
            </a:r>
            <a:r>
              <a:rPr lang="en-US" sz="1400">
                <a:solidFill>
                  <a:schemeClr val="dk1"/>
                </a:solidFill>
                <a:latin typeface="Calibri"/>
                <a:ea typeface="Calibri"/>
                <a:cs typeface="Calibri"/>
                <a:sym typeface="Calibri"/>
              </a:rPr>
              <a:t>Creativity, originality</a:t>
            </a:r>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10pts: </a:t>
            </a:r>
            <a:r>
              <a:rPr lang="en-US" sz="1400">
                <a:solidFill>
                  <a:schemeClr val="dk1"/>
                </a:solidFill>
                <a:latin typeface="Calibri"/>
                <a:ea typeface="Calibri"/>
                <a:cs typeface="Calibri"/>
                <a:sym typeface="Calibri"/>
              </a:rPr>
              <a:t>Impact </a:t>
            </a:r>
            <a:r>
              <a:rPr lang="en-US">
                <a:solidFill>
                  <a:schemeClr val="dk1"/>
                </a:solidFill>
                <a:latin typeface="Calibri"/>
                <a:ea typeface="Calibri"/>
                <a:cs typeface="Calibri"/>
                <a:sym typeface="Calibri"/>
              </a:rPr>
              <a:t>p</a:t>
            </a:r>
            <a:r>
              <a:rPr lang="en-US" sz="1400">
                <a:solidFill>
                  <a:schemeClr val="dk1"/>
                </a:solidFill>
                <a:latin typeface="Calibri"/>
                <a:ea typeface="Calibri"/>
                <a:cs typeface="Calibri"/>
                <a:sym typeface="Calibri"/>
              </a:rPr>
              <a:t>otential / Value generated</a:t>
            </a:r>
            <a:endParaRPr sz="140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10pts: Criticality &amp; Justification</a:t>
            </a:r>
            <a:endParaRPr>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10pts: </a:t>
            </a:r>
            <a:r>
              <a:rPr lang="en-US" sz="1400">
                <a:solidFill>
                  <a:schemeClr val="dk1"/>
                </a:solidFill>
                <a:latin typeface="Calibri"/>
                <a:ea typeface="Calibri"/>
                <a:cs typeface="Calibri"/>
                <a:sym typeface="Calibri"/>
              </a:rPr>
              <a:t>Presentation</a:t>
            </a:r>
            <a:endParaRPr sz="1400">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10pts: Self &amp; Peer Evaluation</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a:p>
        </p:txBody>
      </p:sp>
      <p:sp>
        <p:nvSpPr>
          <p:cNvPr id="116" name="Google Shape;116;p16"/>
          <p:cNvSpPr txBox="1"/>
          <p:nvPr/>
        </p:nvSpPr>
        <p:spPr>
          <a:xfrm>
            <a:off x="7226309" y="1423113"/>
            <a:ext cx="2485307" cy="1600800"/>
          </a:xfrm>
          <a:prstGeom prst="rect">
            <a:avLst/>
          </a:prstGeom>
          <a:noFill/>
          <a:ln>
            <a:noFill/>
          </a:ln>
        </p:spPr>
        <p:txBody>
          <a:bodyPr spcFirstLastPara="1" wrap="square" lIns="91425" tIns="45700" rIns="91425" bIns="45700" anchor="t" anchorCtr="0">
            <a:spAutoFit/>
          </a:bodyPr>
          <a:lstStyle/>
          <a:p>
            <a:r>
              <a:rPr lang="en-US" sz="1400" b="1" u="sng" dirty="0">
                <a:solidFill>
                  <a:schemeClr val="dk1"/>
                </a:solidFill>
                <a:latin typeface="Calibri"/>
                <a:ea typeface="Calibri"/>
                <a:cs typeface="Calibri"/>
                <a:sym typeface="Calibri"/>
              </a:rPr>
              <a:t>Criteria for A1</a:t>
            </a:r>
            <a:r>
              <a:rPr lang="en-US" b="1" u="sng" dirty="0">
                <a:solidFill>
                  <a:schemeClr val="dk1"/>
                </a:solidFill>
                <a:latin typeface="Calibri"/>
                <a:ea typeface="Calibri"/>
                <a:cs typeface="Calibri"/>
                <a:sym typeface="Calibri"/>
              </a:rPr>
              <a:t> (50 pts)</a:t>
            </a:r>
            <a:endParaRPr dirty="0">
              <a:solidFill>
                <a:schemeClr val="dk1"/>
              </a:solidFill>
            </a:endParaRPr>
          </a:p>
          <a:p>
            <a:pPr marL="457200" lvl="0" indent="-317500" algn="l" rtl="0">
              <a:spcBef>
                <a:spcPts val="0"/>
              </a:spcBef>
              <a:spcAft>
                <a:spcPts val="0"/>
              </a:spcAft>
              <a:buClr>
                <a:schemeClr val="dk1"/>
              </a:buClr>
              <a:buSzPts val="1400"/>
              <a:buFont typeface="Calibri"/>
              <a:buChar char="●"/>
            </a:pPr>
            <a:r>
              <a:rPr lang="en-US" dirty="0">
                <a:solidFill>
                  <a:schemeClr val="dk1"/>
                </a:solidFill>
                <a:latin typeface="Calibri"/>
                <a:ea typeface="Calibri"/>
                <a:cs typeface="Calibri"/>
                <a:sym typeface="Calibri"/>
              </a:rPr>
              <a:t>Methodology </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dirty="0">
                <a:solidFill>
                  <a:schemeClr val="dk1"/>
                </a:solidFill>
                <a:latin typeface="Calibri"/>
                <a:ea typeface="Calibri"/>
                <a:cs typeface="Calibri"/>
                <a:sym typeface="Calibri"/>
              </a:rPr>
              <a:t>Empathy</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dirty="0">
                <a:solidFill>
                  <a:schemeClr val="dk1"/>
                </a:solidFill>
                <a:latin typeface="Calibri"/>
                <a:ea typeface="Calibri"/>
                <a:cs typeface="Calibri"/>
                <a:sym typeface="Calibri"/>
              </a:rPr>
              <a:t>Questions</a:t>
            </a:r>
            <a:endParaRPr dirty="0">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US" sz="1400" dirty="0">
                <a:solidFill>
                  <a:schemeClr val="dk1"/>
                </a:solidFill>
                <a:latin typeface="Calibri"/>
                <a:ea typeface="Calibri"/>
                <a:cs typeface="Calibri"/>
                <a:sym typeface="Calibri"/>
              </a:rPr>
              <a:t>Observations</a:t>
            </a:r>
            <a:endParaRPr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dirty="0">
                <a:solidFill>
                  <a:schemeClr val="dk1"/>
                </a:solidFill>
                <a:latin typeface="Calibri"/>
                <a:ea typeface="Calibri"/>
                <a:cs typeface="Calibri"/>
                <a:sym typeface="Calibri"/>
              </a:rPr>
              <a:t>Insights</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a:p>
        </p:txBody>
      </p:sp>
      <p:graphicFrame>
        <p:nvGraphicFramePr>
          <p:cNvPr id="117" name="Google Shape;117;p16"/>
          <p:cNvGraphicFramePr/>
          <p:nvPr>
            <p:extLst>
              <p:ext uri="{D42A27DB-BD31-4B8C-83A1-F6EECF244321}">
                <p14:modId xmlns:p14="http://schemas.microsoft.com/office/powerpoint/2010/main" val="1699541592"/>
              </p:ext>
            </p:extLst>
          </p:nvPr>
        </p:nvGraphicFramePr>
        <p:xfrm>
          <a:off x="302094" y="780035"/>
          <a:ext cx="6085891" cy="2642787"/>
        </p:xfrm>
        <a:graphic>
          <a:graphicData uri="http://schemas.openxmlformats.org/drawingml/2006/table">
            <a:tbl>
              <a:tblPr firstRow="1" bandRow="1">
                <a:noFill/>
                <a:tableStyleId>{155B4FFC-A893-468A-B611-822497714014}</a:tableStyleId>
              </a:tblPr>
              <a:tblGrid>
                <a:gridCol w="2751343">
                  <a:extLst>
                    <a:ext uri="{9D8B030D-6E8A-4147-A177-3AD203B41FA5}">
                      <a16:colId xmlns:a16="http://schemas.microsoft.com/office/drawing/2014/main" val="20000"/>
                    </a:ext>
                  </a:extLst>
                </a:gridCol>
                <a:gridCol w="1527607">
                  <a:extLst>
                    <a:ext uri="{9D8B030D-6E8A-4147-A177-3AD203B41FA5}">
                      <a16:colId xmlns:a16="http://schemas.microsoft.com/office/drawing/2014/main" val="20001"/>
                    </a:ext>
                  </a:extLst>
                </a:gridCol>
                <a:gridCol w="872918">
                  <a:extLst>
                    <a:ext uri="{9D8B030D-6E8A-4147-A177-3AD203B41FA5}">
                      <a16:colId xmlns:a16="http://schemas.microsoft.com/office/drawing/2014/main" val="2804523861"/>
                    </a:ext>
                  </a:extLst>
                </a:gridCol>
                <a:gridCol w="934023">
                  <a:extLst>
                    <a:ext uri="{9D8B030D-6E8A-4147-A177-3AD203B41FA5}">
                      <a16:colId xmlns:a16="http://schemas.microsoft.com/office/drawing/2014/main" val="19700388"/>
                    </a:ext>
                  </a:extLst>
                </a:gridCol>
              </a:tblGrid>
              <a:tr h="307505">
                <a:tc>
                  <a:txBody>
                    <a:bodyPr/>
                    <a:lstStyle/>
                    <a:p>
                      <a:pPr marL="0" lvl="0" indent="0" algn="l" rtl="0">
                        <a:spcBef>
                          <a:spcPts val="0"/>
                        </a:spcBef>
                        <a:spcAft>
                          <a:spcPts val="0"/>
                        </a:spcAft>
                        <a:buNone/>
                      </a:pPr>
                      <a:r>
                        <a:rPr lang="en-US" sz="1100" dirty="0">
                          <a:solidFill>
                            <a:schemeClr val="dk1"/>
                          </a:solidFill>
                        </a:rPr>
                        <a:t>A1 – Individual Research (50%)</a:t>
                      </a:r>
                      <a:endParaRPr sz="1100" dirty="0">
                        <a:solidFill>
                          <a:schemeClr val="dk1"/>
                        </a:solidFill>
                      </a:endParaRPr>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solidFill>
                            <a:schemeClr val="dk1"/>
                          </a:solidFill>
                        </a:rPr>
                        <a:t>50 pts</a:t>
                      </a:r>
                      <a:endParaRPr sz="1100" dirty="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solidFill>
                            <a:schemeClr val="dk1"/>
                          </a:solidFill>
                        </a:rPr>
                        <a:t>Session</a:t>
                      </a:r>
                      <a:endParaRPr sz="1100" dirty="0">
                        <a:solidFill>
                          <a:schemeClr val="dk1"/>
                        </a:solidFill>
                      </a:endParaRPr>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38099">
                      <a:solidFill>
                        <a:schemeClr val="dk1"/>
                      </a:solidFill>
                    </a:lnB>
                    <a:solidFill>
                      <a:schemeClr val="lt1"/>
                    </a:solidFill>
                  </a:tcPr>
                </a:tc>
                <a:tc>
                  <a:txBody>
                    <a:bodyPr/>
                    <a:lstStyle/>
                    <a:p>
                      <a:pPr marL="0" lvl="0" indent="0" algn="ctr">
                        <a:spcBef>
                          <a:spcPts val="0"/>
                        </a:spcBef>
                        <a:spcAft>
                          <a:spcPts val="0"/>
                        </a:spcAft>
                        <a:buNone/>
                      </a:pPr>
                      <a:r>
                        <a:rPr lang="en-US" sz="1100" dirty="0">
                          <a:solidFill>
                            <a:schemeClr val="dk1"/>
                          </a:solidFill>
                        </a:rPr>
                        <a:t>Checkbox</a:t>
                      </a:r>
                      <a:endParaRPr sz="1100" dirty="0">
                        <a:solidFill>
                          <a:schemeClr val="dk1"/>
                        </a:solidFill>
                      </a:endParaRPr>
                    </a:p>
                  </a:txBody>
                  <a:tcPr marL="91450" marR="91450" marT="45724" marB="45724">
                    <a:lnL w="12700">
                      <a:solidFill>
                        <a:schemeClr val="dk1"/>
                      </a:solidFill>
                    </a:lnL>
                    <a:lnR w="12700">
                      <a:solidFill>
                        <a:schemeClr val="dk1"/>
                      </a:solidFill>
                    </a:lnR>
                    <a:lnT w="12700">
                      <a:solidFill>
                        <a:schemeClr val="dk1"/>
                      </a:solidFill>
                    </a:lnT>
                    <a:lnB w="38099">
                      <a:solidFill>
                        <a:schemeClr val="dk1"/>
                      </a:solidFill>
                    </a:lnB>
                    <a:solidFill>
                      <a:schemeClr val="lt1"/>
                    </a:solidFill>
                  </a:tcPr>
                </a:tc>
                <a:extLst>
                  <a:ext uri="{0D108BD9-81ED-4DB2-BD59-A6C34878D82A}">
                    <a16:rowId xmlns:a16="http://schemas.microsoft.com/office/drawing/2014/main" val="10000"/>
                  </a:ext>
                </a:extLst>
              </a:tr>
              <a:tr h="172243">
                <a:tc>
                  <a:txBody>
                    <a:bodyPr/>
                    <a:lstStyle/>
                    <a:p>
                      <a:pPr marL="0" lvl="0" indent="0" algn="l" rtl="0">
                        <a:spcBef>
                          <a:spcPts val="0"/>
                        </a:spcBef>
                        <a:spcAft>
                          <a:spcPts val="0"/>
                        </a:spcAft>
                        <a:buClr>
                          <a:srgbClr val="000000"/>
                        </a:buClr>
                        <a:buSzPts val="1400"/>
                        <a:buFont typeface="Calibri"/>
                        <a:buNone/>
                      </a:pPr>
                      <a:r>
                        <a:rPr lang="en-US" sz="1100" dirty="0"/>
                        <a:t>Research Plan​</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7</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1</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38099">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38099">
                      <a:solidFill>
                        <a:schemeClr val="dk1"/>
                      </a:solidFill>
                    </a:lnT>
                    <a:lnB w="12700">
                      <a:solidFill>
                        <a:schemeClr val="dk1"/>
                      </a:solidFill>
                    </a:lnB>
                    <a:solidFill>
                      <a:schemeClr val="lt1"/>
                    </a:solidFill>
                  </a:tcPr>
                </a:tc>
                <a:extLst>
                  <a:ext uri="{0D108BD9-81ED-4DB2-BD59-A6C34878D82A}">
                    <a16:rowId xmlns:a16="http://schemas.microsoft.com/office/drawing/2014/main" val="10001"/>
                  </a:ext>
                </a:extLst>
              </a:tr>
              <a:tr h="172243">
                <a:tc>
                  <a:txBody>
                    <a:bodyPr/>
                    <a:lstStyle/>
                    <a:p>
                      <a:pPr marL="0" lvl="0" indent="0" algn="l" rtl="0">
                        <a:spcBef>
                          <a:spcPts val="0"/>
                        </a:spcBef>
                        <a:spcAft>
                          <a:spcPts val="0"/>
                        </a:spcAft>
                        <a:buClr>
                          <a:srgbClr val="000000"/>
                        </a:buClr>
                        <a:buSzPts val="1400"/>
                        <a:buFont typeface="Calibri"/>
                        <a:buNone/>
                      </a:pPr>
                      <a:r>
                        <a:rPr lang="en-US" sz="1100" dirty="0"/>
                        <a:t>Problem Framing</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5</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1</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2"/>
                  </a:ext>
                </a:extLst>
              </a:tr>
              <a:tr h="187007">
                <a:tc>
                  <a:txBody>
                    <a:bodyPr/>
                    <a:lstStyle/>
                    <a:p>
                      <a:pPr marL="0" lvl="0" indent="0" algn="l" rtl="0">
                        <a:spcBef>
                          <a:spcPts val="0"/>
                        </a:spcBef>
                        <a:spcAft>
                          <a:spcPts val="0"/>
                        </a:spcAft>
                        <a:buClr>
                          <a:srgbClr val="000000"/>
                        </a:buClr>
                        <a:buSzPts val="1400"/>
                        <a:buFont typeface="Calibri"/>
                        <a:buNone/>
                      </a:pPr>
                      <a:r>
                        <a:rPr lang="en-US" sz="1100" dirty="0"/>
                        <a:t>Discussion Preparation</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5</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1</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3"/>
                  </a:ext>
                </a:extLst>
              </a:tr>
              <a:tr h="260826">
                <a:tc>
                  <a:txBody>
                    <a:bodyPr/>
                    <a:lstStyle/>
                    <a:p>
                      <a:pPr marL="0" lvl="0" indent="0" algn="l" rtl="0">
                        <a:spcBef>
                          <a:spcPts val="0"/>
                        </a:spcBef>
                        <a:spcAft>
                          <a:spcPts val="0"/>
                        </a:spcAft>
                        <a:buNone/>
                      </a:pPr>
                      <a:r>
                        <a:rPr lang="en-US" sz="1100" dirty="0"/>
                        <a:t>Three Interviews (minimum)</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6</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2</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4"/>
                  </a:ext>
                </a:extLst>
              </a:tr>
              <a:tr h="172243">
                <a:tc>
                  <a:txBody>
                    <a:bodyPr/>
                    <a:lstStyle/>
                    <a:p>
                      <a:pPr marL="0" lvl="0" indent="0" algn="l" rtl="0">
                        <a:spcBef>
                          <a:spcPts val="0"/>
                        </a:spcBef>
                        <a:spcAft>
                          <a:spcPts val="0"/>
                        </a:spcAft>
                        <a:buClr>
                          <a:srgbClr val="000000"/>
                        </a:buClr>
                        <a:buSzPts val="1400"/>
                        <a:buFont typeface="Calibri"/>
                        <a:buNone/>
                      </a:pPr>
                      <a:r>
                        <a:rPr lang="en-US" sz="1100" dirty="0"/>
                        <a:t>Empathy Map</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7</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2</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5"/>
                  </a:ext>
                </a:extLst>
              </a:tr>
              <a:tr h="260826">
                <a:tc>
                  <a:txBody>
                    <a:bodyPr/>
                    <a:lstStyle/>
                    <a:p>
                      <a:pPr marL="0" lvl="0" indent="0" algn="l" rtl="0">
                        <a:spcBef>
                          <a:spcPts val="0"/>
                        </a:spcBef>
                        <a:spcAft>
                          <a:spcPts val="0"/>
                        </a:spcAft>
                        <a:buClr>
                          <a:srgbClr val="000000"/>
                        </a:buClr>
                        <a:buSzPts val="1400"/>
                        <a:buFont typeface="Calibri"/>
                        <a:buNone/>
                      </a:pPr>
                      <a:r>
                        <a:rPr lang="en-US" sz="1100" dirty="0"/>
                        <a:t>Interview &amp; Observation Insights</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5</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2</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6"/>
                  </a:ext>
                </a:extLst>
              </a:tr>
              <a:tr h="172243">
                <a:tc>
                  <a:txBody>
                    <a:bodyPr/>
                    <a:lstStyle/>
                    <a:p>
                      <a:pPr marL="0" lvl="0" indent="0" algn="l" rtl="0">
                        <a:spcBef>
                          <a:spcPts val="0"/>
                        </a:spcBef>
                        <a:spcAft>
                          <a:spcPts val="0"/>
                        </a:spcAft>
                        <a:buClr>
                          <a:srgbClr val="000000"/>
                        </a:buClr>
                        <a:buSzPts val="1400"/>
                        <a:buFont typeface="Calibri"/>
                        <a:buNone/>
                      </a:pPr>
                      <a:r>
                        <a:rPr lang="en-US" sz="1100" dirty="0"/>
                        <a:t>Persona</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5</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3</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7"/>
                  </a:ext>
                </a:extLst>
              </a:tr>
              <a:tr h="172243">
                <a:tc>
                  <a:txBody>
                    <a:bodyPr/>
                    <a:lstStyle/>
                    <a:p>
                      <a:pPr marL="0" lvl="0" indent="0" algn="l" rtl="0">
                        <a:spcBef>
                          <a:spcPts val="0"/>
                        </a:spcBef>
                        <a:spcAft>
                          <a:spcPts val="0"/>
                        </a:spcAft>
                        <a:buNone/>
                      </a:pPr>
                      <a:r>
                        <a:rPr lang="en-US" sz="1100" dirty="0"/>
                        <a:t>“Before” Journey Map</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5</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3</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8"/>
                  </a:ext>
                </a:extLst>
              </a:tr>
              <a:tr h="172243">
                <a:tc>
                  <a:txBody>
                    <a:bodyPr/>
                    <a:lstStyle/>
                    <a:p>
                      <a:pPr marL="0" lvl="0" indent="0" algn="l" rtl="0">
                        <a:spcBef>
                          <a:spcPts val="0"/>
                        </a:spcBef>
                        <a:spcAft>
                          <a:spcPts val="0"/>
                        </a:spcAft>
                        <a:buClr>
                          <a:schemeClr val="dk1"/>
                        </a:buClr>
                        <a:buSzPts val="1800"/>
                        <a:buFont typeface="Calibri"/>
                        <a:buNone/>
                      </a:pPr>
                      <a:r>
                        <a:rPr lang="en-US" sz="1100" dirty="0"/>
                        <a:t>How Might We</a:t>
                      </a:r>
                      <a:endParaRPr sz="1100" dirty="0"/>
                    </a:p>
                  </a:txBody>
                  <a:tcPr marL="91450" marR="91450" marT="45725" marB="45725">
                    <a:lnL w="12700">
                      <a:solidFill>
                        <a:schemeClr val="dk1"/>
                      </a:solidFill>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800"/>
                        <a:buFont typeface="Calibri"/>
                        <a:buNone/>
                      </a:pPr>
                      <a:r>
                        <a:rPr lang="en-US" sz="1100" dirty="0"/>
                        <a:t>5</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3</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9"/>
                  </a:ext>
                </a:extLst>
              </a:tr>
            </a:tbl>
          </a:graphicData>
        </a:graphic>
      </p:graphicFrame>
      <p:graphicFrame>
        <p:nvGraphicFramePr>
          <p:cNvPr id="118" name="Google Shape;118;p16"/>
          <p:cNvGraphicFramePr/>
          <p:nvPr>
            <p:extLst>
              <p:ext uri="{D42A27DB-BD31-4B8C-83A1-F6EECF244321}">
                <p14:modId xmlns:p14="http://schemas.microsoft.com/office/powerpoint/2010/main" val="3222293046"/>
              </p:ext>
            </p:extLst>
          </p:nvPr>
        </p:nvGraphicFramePr>
        <p:xfrm>
          <a:off x="279549" y="3760402"/>
          <a:ext cx="6100504" cy="2331810"/>
        </p:xfrm>
        <a:graphic>
          <a:graphicData uri="http://schemas.openxmlformats.org/drawingml/2006/table">
            <a:tbl>
              <a:tblPr firstRow="1" bandRow="1">
                <a:noFill/>
                <a:tableStyleId>{155B4FFC-A893-468A-B611-822497714014}</a:tableStyleId>
              </a:tblPr>
              <a:tblGrid>
                <a:gridCol w="2820207">
                  <a:extLst>
                    <a:ext uri="{9D8B030D-6E8A-4147-A177-3AD203B41FA5}">
                      <a16:colId xmlns:a16="http://schemas.microsoft.com/office/drawing/2014/main" val="20000"/>
                    </a:ext>
                  </a:extLst>
                </a:gridCol>
                <a:gridCol w="1491045">
                  <a:extLst>
                    <a:ext uri="{9D8B030D-6E8A-4147-A177-3AD203B41FA5}">
                      <a16:colId xmlns:a16="http://schemas.microsoft.com/office/drawing/2014/main" val="20001"/>
                    </a:ext>
                  </a:extLst>
                </a:gridCol>
                <a:gridCol w="894626">
                  <a:extLst>
                    <a:ext uri="{9D8B030D-6E8A-4147-A177-3AD203B41FA5}">
                      <a16:colId xmlns:a16="http://schemas.microsoft.com/office/drawing/2014/main" val="4143120039"/>
                    </a:ext>
                  </a:extLst>
                </a:gridCol>
                <a:gridCol w="894626">
                  <a:extLst>
                    <a:ext uri="{9D8B030D-6E8A-4147-A177-3AD203B41FA5}">
                      <a16:colId xmlns:a16="http://schemas.microsoft.com/office/drawing/2014/main" val="3033611312"/>
                    </a:ext>
                  </a:extLst>
                </a:gridCol>
              </a:tblGrid>
              <a:tr h="257907">
                <a:tc>
                  <a:txBody>
                    <a:bodyPr/>
                    <a:lstStyle/>
                    <a:p>
                      <a:pPr marL="0" lvl="0" indent="0" algn="l" rtl="0">
                        <a:spcBef>
                          <a:spcPts val="0"/>
                        </a:spcBef>
                        <a:spcAft>
                          <a:spcPts val="0"/>
                        </a:spcAft>
                        <a:buNone/>
                      </a:pPr>
                      <a:r>
                        <a:rPr lang="en-US" sz="1100" dirty="0">
                          <a:solidFill>
                            <a:schemeClr val="dk1"/>
                          </a:solidFill>
                        </a:rPr>
                        <a:t>A2 – Group Project </a:t>
                      </a:r>
                      <a:r>
                        <a:rPr lang="en-US" sz="1100" b="1" i="0" u="none" strike="noStrike" noProof="0" dirty="0">
                          <a:solidFill>
                            <a:schemeClr val="dk1"/>
                          </a:solidFill>
                          <a:latin typeface="Calibri"/>
                        </a:rPr>
                        <a:t>(50%)</a:t>
                      </a:r>
                      <a:endParaRPr sz="1100" dirty="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solidFill>
                            <a:schemeClr val="dk1"/>
                          </a:solidFill>
                        </a:rPr>
                        <a:t>50 pts</a:t>
                      </a:r>
                      <a:endParaRPr sz="1100" dirty="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solidFill>
                            <a:schemeClr val="dk1"/>
                          </a:solidFill>
                        </a:rPr>
                        <a:t>Session</a:t>
                      </a:r>
                      <a:endParaRPr sz="1100" dirty="0">
                        <a:solidFill>
                          <a:schemeClr val="dk1"/>
                        </a:solidFill>
                      </a:endParaRPr>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38099">
                      <a:solidFill>
                        <a:schemeClr val="dk1"/>
                      </a:solidFill>
                    </a:lnB>
                    <a:solidFill>
                      <a:schemeClr val="lt1"/>
                    </a:solidFill>
                  </a:tcPr>
                </a:tc>
                <a:tc>
                  <a:txBody>
                    <a:bodyPr/>
                    <a:lstStyle/>
                    <a:p>
                      <a:pPr marL="0" lvl="0" indent="0" algn="ctr">
                        <a:spcBef>
                          <a:spcPts val="0"/>
                        </a:spcBef>
                        <a:spcAft>
                          <a:spcPts val="0"/>
                        </a:spcAft>
                        <a:buNone/>
                      </a:pPr>
                      <a:r>
                        <a:rPr lang="en-US" sz="1100" b="1" i="0" u="none" strike="noStrike" noProof="0" dirty="0">
                          <a:solidFill>
                            <a:schemeClr val="dk1"/>
                          </a:solidFill>
                          <a:latin typeface="Calibri"/>
                        </a:rPr>
                        <a:t>Checkbox</a:t>
                      </a:r>
                      <a:endParaRPr dirty="0"/>
                    </a:p>
                  </a:txBody>
                  <a:tcPr marL="91450" marR="91450" marT="45724" marB="45724">
                    <a:lnL w="12700">
                      <a:solidFill>
                        <a:schemeClr val="dk1"/>
                      </a:solidFill>
                    </a:lnL>
                    <a:lnR w="12700">
                      <a:solidFill>
                        <a:schemeClr val="dk1"/>
                      </a:solidFill>
                    </a:lnR>
                    <a:lnT w="12700">
                      <a:solidFill>
                        <a:schemeClr val="dk1"/>
                      </a:solidFill>
                    </a:lnT>
                    <a:lnB w="38099">
                      <a:solidFill>
                        <a:schemeClr val="dk1"/>
                      </a:solidFill>
                    </a:lnB>
                    <a:solidFill>
                      <a:schemeClr val="lt1"/>
                    </a:solidFill>
                  </a:tcPr>
                </a:tc>
                <a:extLst>
                  <a:ext uri="{0D108BD9-81ED-4DB2-BD59-A6C34878D82A}">
                    <a16:rowId xmlns:a16="http://schemas.microsoft.com/office/drawing/2014/main" val="10000"/>
                  </a:ext>
                </a:extLst>
              </a:tr>
              <a:tr h="173964">
                <a:tc>
                  <a:txBody>
                    <a:bodyPr/>
                    <a:lstStyle/>
                    <a:p>
                      <a:pPr marL="0" lvl="0" indent="0" algn="l" rtl="0">
                        <a:spcBef>
                          <a:spcPts val="0"/>
                        </a:spcBef>
                        <a:spcAft>
                          <a:spcPts val="0"/>
                        </a:spcAft>
                        <a:buClr>
                          <a:srgbClr val="000000"/>
                        </a:buClr>
                        <a:buSzPts val="1400"/>
                        <a:buFont typeface="Calibri"/>
                        <a:buNone/>
                      </a:pPr>
                      <a:r>
                        <a:rPr lang="en-US" sz="1100" dirty="0"/>
                        <a:t>Team choose one topic</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4</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38099">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38099">
                      <a:solidFill>
                        <a:schemeClr val="dk1"/>
                      </a:solidFill>
                    </a:lnT>
                    <a:lnB w="12700">
                      <a:solidFill>
                        <a:schemeClr val="dk1"/>
                      </a:solidFill>
                    </a:lnB>
                    <a:solidFill>
                      <a:schemeClr val="lt1"/>
                    </a:solidFill>
                  </a:tcPr>
                </a:tc>
                <a:extLst>
                  <a:ext uri="{0D108BD9-81ED-4DB2-BD59-A6C34878D82A}">
                    <a16:rowId xmlns:a16="http://schemas.microsoft.com/office/drawing/2014/main" val="10001"/>
                  </a:ext>
                </a:extLst>
              </a:tr>
              <a:tr h="173964">
                <a:tc>
                  <a:txBody>
                    <a:bodyPr/>
                    <a:lstStyle/>
                    <a:p>
                      <a:pPr marL="0" lvl="0" indent="0" algn="l" rtl="0">
                        <a:spcBef>
                          <a:spcPts val="0"/>
                        </a:spcBef>
                        <a:spcAft>
                          <a:spcPts val="0"/>
                        </a:spcAft>
                        <a:buClr>
                          <a:srgbClr val="000000"/>
                        </a:buClr>
                        <a:buSzPts val="1400"/>
                        <a:buFont typeface="Calibri"/>
                        <a:buNone/>
                      </a:pPr>
                      <a:r>
                        <a:rPr lang="en-US" sz="1100" dirty="0"/>
                        <a:t>Frame the intention together</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800"/>
                        <a:buFont typeface="Calibri"/>
                        <a:buNone/>
                      </a:pP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4</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2"/>
                  </a:ext>
                </a:extLst>
              </a:tr>
              <a:tr h="173964">
                <a:tc>
                  <a:txBody>
                    <a:bodyPr/>
                    <a:lstStyle/>
                    <a:p>
                      <a:pPr marL="0" lvl="0" indent="0" algn="l" rtl="0">
                        <a:spcBef>
                          <a:spcPts val="0"/>
                        </a:spcBef>
                        <a:spcAft>
                          <a:spcPts val="0"/>
                        </a:spcAft>
                        <a:buClr>
                          <a:srgbClr val="000000"/>
                        </a:buClr>
                        <a:buSzPts val="1400"/>
                        <a:buFont typeface="Calibri"/>
                        <a:buNone/>
                      </a:pPr>
                      <a:r>
                        <a:rPr lang="en-US" sz="1100" dirty="0"/>
                        <a:t>Ideation Sketches</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4</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3"/>
                  </a:ext>
                </a:extLst>
              </a:tr>
              <a:tr h="173964">
                <a:tc>
                  <a:txBody>
                    <a:bodyPr/>
                    <a:lstStyle/>
                    <a:p>
                      <a:pPr marL="0" lvl="0" indent="0" algn="l" rtl="0">
                        <a:spcBef>
                          <a:spcPts val="0"/>
                        </a:spcBef>
                        <a:spcAft>
                          <a:spcPts val="0"/>
                        </a:spcAft>
                        <a:buNone/>
                      </a:pPr>
                      <a:r>
                        <a:rPr lang="en-US" sz="1100" dirty="0"/>
                        <a:t>“After” Journey Map</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4</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4"/>
                  </a:ext>
                </a:extLst>
              </a:tr>
              <a:tr h="173964">
                <a:tc>
                  <a:txBody>
                    <a:bodyPr/>
                    <a:lstStyle/>
                    <a:p>
                      <a:pPr marL="0" lvl="0" indent="0" algn="l" rtl="0">
                        <a:spcBef>
                          <a:spcPts val="0"/>
                        </a:spcBef>
                        <a:spcAft>
                          <a:spcPts val="0"/>
                        </a:spcAft>
                        <a:buNone/>
                      </a:pPr>
                      <a:r>
                        <a:rPr lang="en-US" sz="1100" dirty="0"/>
                        <a:t>Low Fidelity Prototype, photos, videos</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4</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5"/>
                  </a:ext>
                </a:extLst>
              </a:tr>
              <a:tr h="173964">
                <a:tc>
                  <a:txBody>
                    <a:bodyPr/>
                    <a:lstStyle/>
                    <a:p>
                      <a:pPr marL="0" lvl="0" indent="0" algn="l" rtl="0">
                        <a:spcBef>
                          <a:spcPts val="0"/>
                        </a:spcBef>
                        <a:spcAft>
                          <a:spcPts val="0"/>
                        </a:spcAft>
                        <a:buNone/>
                      </a:pPr>
                      <a:r>
                        <a:rPr lang="en-US" sz="1100" dirty="0"/>
                        <a:t>Refined Prototype, prepare presentation</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5</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6"/>
                  </a:ext>
                </a:extLst>
              </a:tr>
              <a:tr h="173964">
                <a:tc>
                  <a:txBody>
                    <a:bodyPr/>
                    <a:lstStyle/>
                    <a:p>
                      <a:pPr marL="0" lvl="0" indent="0" algn="l" rtl="0">
                        <a:spcBef>
                          <a:spcPts val="0"/>
                        </a:spcBef>
                        <a:spcAft>
                          <a:spcPts val="0"/>
                        </a:spcAft>
                        <a:buNone/>
                      </a:pPr>
                      <a:r>
                        <a:rPr lang="en-US" sz="1100" dirty="0"/>
                        <a:t>Observations, Reflections, Learning</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6</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7"/>
                  </a:ext>
                </a:extLst>
              </a:tr>
              <a:tr h="173964">
                <a:tc>
                  <a:txBody>
                    <a:bodyPr/>
                    <a:lstStyle/>
                    <a:p>
                      <a:pPr marL="0" lvl="0" indent="0" algn="l" rtl="0">
                        <a:spcBef>
                          <a:spcPts val="0"/>
                        </a:spcBef>
                        <a:spcAft>
                          <a:spcPts val="0"/>
                        </a:spcAft>
                        <a:buNone/>
                      </a:pPr>
                      <a:r>
                        <a:rPr lang="en-US" sz="1100" dirty="0"/>
                        <a:t>Self &amp; Peer Evaluation</a:t>
                      </a:r>
                      <a:endParaRPr sz="1100"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1100" dirty="0"/>
                        <a:t>10</a:t>
                      </a:r>
                      <a:endParaRPr sz="1100" dirty="0"/>
                    </a:p>
                  </a:txBody>
                  <a:tcPr marL="91450" marR="91450" marT="45725" marB="45725">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1100" dirty="0"/>
                        <a:t>6</a:t>
                      </a:r>
                      <a:endParaRPr sz="1100" dirty="0"/>
                    </a:p>
                  </a:txBody>
                  <a:tcPr marL="91450" marR="91450" marT="45724" marB="45724">
                    <a:lnL w="12700" cap="flat" cmpd="sng" algn="ctr">
                      <a:solidFill>
                        <a:schemeClr val="dk1"/>
                      </a:solidFill>
                      <a:prstDash val="solid"/>
                      <a:round/>
                      <a:headEnd type="none" w="sm" len="sm"/>
                      <a:tailEnd type="none" w="sm" len="sm"/>
                    </a:lnL>
                    <a:lnR w="12700">
                      <a:solidFill>
                        <a:schemeClr val="dk1"/>
                      </a:solidFill>
                    </a:lnR>
                    <a:lnT w="12700">
                      <a:solidFill>
                        <a:schemeClr val="dk1"/>
                      </a:solidFill>
                    </a:lnT>
                    <a:lnB w="12700">
                      <a:solidFill>
                        <a:schemeClr val="dk1"/>
                      </a:solidFill>
                    </a:lnB>
                    <a:solidFill>
                      <a:schemeClr val="lt1"/>
                    </a:solidFill>
                  </a:tcPr>
                </a:tc>
                <a:tc>
                  <a:txBody>
                    <a:bodyPr/>
                    <a:lstStyle/>
                    <a:p>
                      <a:pPr marL="0" lvl="0" indent="0" algn="ctr">
                        <a:spcBef>
                          <a:spcPts val="0"/>
                        </a:spcBef>
                        <a:spcAft>
                          <a:spcPts val="0"/>
                        </a:spcAft>
                        <a:buNone/>
                      </a:pPr>
                      <a:endParaRPr sz="1100" dirty="0"/>
                    </a:p>
                  </a:txBody>
                  <a:tcPr marL="91450" marR="91450" marT="45724" marB="45724">
                    <a:lnL w="12700">
                      <a:solidFill>
                        <a:schemeClr val="dk1"/>
                      </a:solidFill>
                    </a:lnL>
                    <a:lnR w="12700">
                      <a:solidFill>
                        <a:schemeClr val="dk1"/>
                      </a:solidFill>
                    </a:lnR>
                    <a:lnT w="12700">
                      <a:solidFill>
                        <a:schemeClr val="dk1"/>
                      </a:solidFill>
                    </a:lnT>
                    <a:lnB w="12700">
                      <a:solidFill>
                        <a:schemeClr val="dk1"/>
                      </a:solidFill>
                    </a:lnB>
                    <a:solidFill>
                      <a:schemeClr val="lt1"/>
                    </a:solidFill>
                  </a:tcPr>
                </a:tc>
                <a:extLst>
                  <a:ext uri="{0D108BD9-81ED-4DB2-BD59-A6C34878D82A}">
                    <a16:rowId xmlns:a16="http://schemas.microsoft.com/office/drawing/2014/main" val="10008"/>
                  </a:ext>
                </a:extLst>
              </a:tr>
            </a:tbl>
          </a:graphicData>
        </a:graphic>
      </p:graphicFrame>
      <p:sp>
        <p:nvSpPr>
          <p:cNvPr id="119" name="Google Shape;119;p16"/>
          <p:cNvSpPr txBox="1"/>
          <p:nvPr/>
        </p:nvSpPr>
        <p:spPr>
          <a:xfrm>
            <a:off x="188686" y="202293"/>
            <a:ext cx="9773700" cy="400200"/>
          </a:xfrm>
          <a:prstGeom prst="rect">
            <a:avLst/>
          </a:prstGeom>
          <a:noFill/>
          <a:ln>
            <a:noFill/>
          </a:ln>
        </p:spPr>
        <p:txBody>
          <a:bodyPr spcFirstLastPara="1" wrap="square" lIns="91425" tIns="45700" rIns="91425" bIns="45700" anchor="t" anchorCtr="0">
            <a:spAutoFit/>
          </a:bodyPr>
          <a:lstStyle/>
          <a:p>
            <a:r>
              <a:rPr lang="en-US" sz="2000" b="1" u="sng" dirty="0">
                <a:solidFill>
                  <a:schemeClr val="dk1"/>
                </a:solidFill>
                <a:latin typeface="Calibri"/>
                <a:ea typeface="Calibri"/>
                <a:cs typeface="Calibri"/>
                <a:sym typeface="Calibri"/>
              </a:rPr>
              <a:t>Table of Contents and Assessment Criteria</a:t>
            </a:r>
            <a:endParaRPr sz="1800"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3"/>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9" name="Google Shape;429;p33"/>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430" name="Google Shape;430;p33"/>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431" name="Google Shape;431;p33"/>
          <p:cNvSpPr txBox="1"/>
          <p:nvPr/>
        </p:nvSpPr>
        <p:spPr>
          <a:xfrm>
            <a:off x="226785" y="725714"/>
            <a:ext cx="9370785" cy="52977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32;p33"/>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A2 – Observations, Reflections, Learning</a:t>
            </a:r>
            <a:endParaRPr sz="1800" u="sng">
              <a:solidFill>
                <a:schemeClr val="dk1"/>
              </a:solidFill>
              <a:latin typeface="Calibri"/>
              <a:ea typeface="Calibri"/>
              <a:cs typeface="Calibri"/>
              <a:sym typeface="Calibri"/>
            </a:endParaRPr>
          </a:p>
        </p:txBody>
      </p:sp>
      <p:sp>
        <p:nvSpPr>
          <p:cNvPr id="433" name="Google Shape;433;p33"/>
          <p:cNvSpPr/>
          <p:nvPr/>
        </p:nvSpPr>
        <p:spPr>
          <a:xfrm>
            <a:off x="270300" y="1235200"/>
            <a:ext cx="11546100" cy="49905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sz="1100" b="1"/>
          </a:p>
        </p:txBody>
      </p:sp>
      <p:sp>
        <p:nvSpPr>
          <p:cNvPr id="434" name="Google Shape;434;p33"/>
          <p:cNvSpPr txBox="1"/>
          <p:nvPr/>
        </p:nvSpPr>
        <p:spPr>
          <a:xfrm>
            <a:off x="249525" y="620375"/>
            <a:ext cx="697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What did you learn?</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18"/>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137" name="Google Shape;137;p18"/>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r>
              <a:rPr lang="en-US" sz="2000" b="1" u="sng">
                <a:solidFill>
                  <a:schemeClr val="dk1"/>
                </a:solidFill>
                <a:latin typeface="Calibri"/>
                <a:ea typeface="Calibri"/>
                <a:cs typeface="Calibri"/>
                <a:sym typeface="Calibri"/>
              </a:rPr>
              <a:t>A2 – Post course Survey</a:t>
            </a:r>
            <a:endParaRPr>
              <a:solidFill>
                <a:schemeClr val="dk1"/>
              </a:solidFill>
            </a:endParaRPr>
          </a:p>
        </p:txBody>
      </p:sp>
      <p:sp>
        <p:nvSpPr>
          <p:cNvPr id="146" name="Google Shape;146;p18"/>
          <p:cNvSpPr/>
          <p:nvPr/>
        </p:nvSpPr>
        <p:spPr>
          <a:xfrm>
            <a:off x="268339" y="1245636"/>
            <a:ext cx="3626643" cy="4553099"/>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228600" indent="-228600">
              <a:buAutoNum type="arabicPeriod"/>
            </a:pPr>
            <a:r>
              <a:rPr lang="en-US" sz="1800"/>
              <a:t>Did I improve my ability to think critically and deeply?</a:t>
            </a:r>
          </a:p>
          <a:p>
            <a:endParaRPr lang="en-US" sz="1800"/>
          </a:p>
          <a:p>
            <a:endParaRPr lang="en-US" sz="1800"/>
          </a:p>
          <a:p>
            <a:endParaRPr lang="en-US" sz="1800"/>
          </a:p>
          <a:p>
            <a:endParaRPr lang="en-US" sz="1800"/>
          </a:p>
          <a:p>
            <a:endParaRPr lang="en-US" sz="1800"/>
          </a:p>
          <a:p>
            <a:r>
              <a:rPr lang="en-US" sz="1800"/>
              <a:t>2. Did I improve my creative and  design thinking abilities?</a:t>
            </a:r>
            <a:endParaRPr sz="1800"/>
          </a:p>
          <a:p>
            <a:endParaRPr lang="en-US" sz="1800"/>
          </a:p>
          <a:p>
            <a:endParaRPr lang="en-US" sz="1800"/>
          </a:p>
          <a:p>
            <a:endParaRPr lang="en-US" sz="1800"/>
          </a:p>
          <a:p>
            <a:endParaRPr lang="en-US" sz="1800"/>
          </a:p>
          <a:p>
            <a:endParaRPr lang="en-US" sz="1800"/>
          </a:p>
          <a:p>
            <a:r>
              <a:rPr lang="en-US" sz="1800"/>
              <a:t>3. Am I more familiar with the process of innovation?</a:t>
            </a:r>
            <a:endParaRPr sz="1800"/>
          </a:p>
        </p:txBody>
      </p:sp>
      <p:sp>
        <p:nvSpPr>
          <p:cNvPr id="149" name="Google Shape;149;p18"/>
          <p:cNvSpPr/>
          <p:nvPr/>
        </p:nvSpPr>
        <p:spPr>
          <a:xfrm>
            <a:off x="4141839" y="1244879"/>
            <a:ext cx="7481999" cy="1208829"/>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18"/>
          <p:cNvSpPr txBox="1"/>
          <p:nvPr/>
        </p:nvSpPr>
        <p:spPr>
          <a:xfrm>
            <a:off x="265625" y="538025"/>
            <a:ext cx="6119300" cy="400079"/>
          </a:xfrm>
          <a:prstGeom prst="rect">
            <a:avLst/>
          </a:prstGeom>
          <a:noFill/>
          <a:ln>
            <a:noFill/>
          </a:ln>
        </p:spPr>
        <p:txBody>
          <a:bodyPr spcFirstLastPara="1" wrap="square" lIns="91425" tIns="91425" rIns="91425" bIns="91425" anchor="t" anchorCtr="0">
            <a:spAutoFit/>
          </a:bodyPr>
          <a:lstStyle/>
          <a:p>
            <a:r>
              <a:rPr lang="en-US">
                <a:solidFill>
                  <a:schemeClr val="dk1"/>
                </a:solidFill>
                <a:latin typeface="Calibri"/>
                <a:cs typeface="Calibri"/>
                <a:sym typeface="Calibri"/>
              </a:rPr>
              <a:t>About you and Critical Thinking, Design Thinking &amp; Innovation</a:t>
            </a:r>
            <a:endParaRPr lang="en-US">
              <a:solidFill>
                <a:schemeClr val="dk1"/>
              </a:solidFill>
            </a:endParaRPr>
          </a:p>
        </p:txBody>
      </p:sp>
      <p:cxnSp>
        <p:nvCxnSpPr>
          <p:cNvPr id="2" name="Straight Arrow Connector 1">
            <a:extLst>
              <a:ext uri="{FF2B5EF4-FFF2-40B4-BE49-F238E27FC236}">
                <a16:creationId xmlns:a16="http://schemas.microsoft.com/office/drawing/2014/main" id="{67309B13-8883-7845-DFA2-308FBEED91B1}"/>
              </a:ext>
            </a:extLst>
          </p:cNvPr>
          <p:cNvCxnSpPr/>
          <p:nvPr/>
        </p:nvCxnSpPr>
        <p:spPr>
          <a:xfrm flipV="1">
            <a:off x="4912984" y="2037443"/>
            <a:ext cx="4062185" cy="181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 name="Google Shape;146;p18">
            <a:extLst>
              <a:ext uri="{FF2B5EF4-FFF2-40B4-BE49-F238E27FC236}">
                <a16:creationId xmlns:a16="http://schemas.microsoft.com/office/drawing/2014/main" id="{E483AA97-6404-BB9D-3068-566F6BDE2DEE}"/>
              </a:ext>
            </a:extLst>
          </p:cNvPr>
          <p:cNvSpPr/>
          <p:nvPr/>
        </p:nvSpPr>
        <p:spPr>
          <a:xfrm>
            <a:off x="4359553" y="1590349"/>
            <a:ext cx="1041286" cy="35302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0 not at all</a:t>
            </a:r>
          </a:p>
        </p:txBody>
      </p:sp>
      <p:sp>
        <p:nvSpPr>
          <p:cNvPr id="4" name="Google Shape;146;p18">
            <a:extLst>
              <a:ext uri="{FF2B5EF4-FFF2-40B4-BE49-F238E27FC236}">
                <a16:creationId xmlns:a16="http://schemas.microsoft.com/office/drawing/2014/main" id="{BC0A16FC-CA7E-6426-4890-4BD2E837CE82}"/>
              </a:ext>
            </a:extLst>
          </p:cNvPr>
          <p:cNvSpPr/>
          <p:nvPr/>
        </p:nvSpPr>
        <p:spPr>
          <a:xfrm>
            <a:off x="8069767" y="1608490"/>
            <a:ext cx="1639999"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10 yes absolutely</a:t>
            </a:r>
          </a:p>
        </p:txBody>
      </p:sp>
      <p:sp>
        <p:nvSpPr>
          <p:cNvPr id="5" name="Google Shape;149;p18">
            <a:extLst>
              <a:ext uri="{FF2B5EF4-FFF2-40B4-BE49-F238E27FC236}">
                <a16:creationId xmlns:a16="http://schemas.microsoft.com/office/drawing/2014/main" id="{9403ADDA-D898-EBD3-CFD0-2E4FFB5F7F11}"/>
              </a:ext>
            </a:extLst>
          </p:cNvPr>
          <p:cNvSpPr/>
          <p:nvPr/>
        </p:nvSpPr>
        <p:spPr>
          <a:xfrm>
            <a:off x="9902194" y="1308377"/>
            <a:ext cx="1658143" cy="1063687"/>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146;p18">
            <a:extLst>
              <a:ext uri="{FF2B5EF4-FFF2-40B4-BE49-F238E27FC236}">
                <a16:creationId xmlns:a16="http://schemas.microsoft.com/office/drawing/2014/main" id="{26C98620-6A04-CB77-254B-58F988B383FE}"/>
              </a:ext>
            </a:extLst>
          </p:cNvPr>
          <p:cNvSpPr/>
          <p:nvPr/>
        </p:nvSpPr>
        <p:spPr>
          <a:xfrm>
            <a:off x="10709551" y="1608489"/>
            <a:ext cx="660285"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sz="1800"/>
              <a:t>/10</a:t>
            </a:r>
          </a:p>
        </p:txBody>
      </p:sp>
      <p:sp>
        <p:nvSpPr>
          <p:cNvPr id="13" name="Oval 12">
            <a:extLst>
              <a:ext uri="{FF2B5EF4-FFF2-40B4-BE49-F238E27FC236}">
                <a16:creationId xmlns:a16="http://schemas.microsoft.com/office/drawing/2014/main" id="{BE175217-0662-26DD-BE61-C8121E803FD8}"/>
              </a:ext>
            </a:extLst>
          </p:cNvPr>
          <p:cNvSpPr/>
          <p:nvPr/>
        </p:nvSpPr>
        <p:spPr>
          <a:xfrm>
            <a:off x="6758214" y="1904999"/>
            <a:ext cx="308428" cy="3084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149;p18">
            <a:extLst>
              <a:ext uri="{FF2B5EF4-FFF2-40B4-BE49-F238E27FC236}">
                <a16:creationId xmlns:a16="http://schemas.microsoft.com/office/drawing/2014/main" id="{217FFAC6-F838-CA61-CC82-FA103D30D852}"/>
              </a:ext>
            </a:extLst>
          </p:cNvPr>
          <p:cNvSpPr/>
          <p:nvPr/>
        </p:nvSpPr>
        <p:spPr>
          <a:xfrm>
            <a:off x="4141838" y="2850521"/>
            <a:ext cx="7481999" cy="1208829"/>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5" name="Straight Arrow Connector 14">
            <a:extLst>
              <a:ext uri="{FF2B5EF4-FFF2-40B4-BE49-F238E27FC236}">
                <a16:creationId xmlns:a16="http://schemas.microsoft.com/office/drawing/2014/main" id="{D5D1A614-7D63-96F3-861F-96D227B0677F}"/>
              </a:ext>
            </a:extLst>
          </p:cNvPr>
          <p:cNvCxnSpPr>
            <a:cxnSpLocks/>
          </p:cNvCxnSpPr>
          <p:nvPr/>
        </p:nvCxnSpPr>
        <p:spPr>
          <a:xfrm flipV="1">
            <a:off x="4912983" y="3643085"/>
            <a:ext cx="4062185" cy="181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6" name="Google Shape;146;p18">
            <a:extLst>
              <a:ext uri="{FF2B5EF4-FFF2-40B4-BE49-F238E27FC236}">
                <a16:creationId xmlns:a16="http://schemas.microsoft.com/office/drawing/2014/main" id="{06F2E843-31D3-EF5D-E5A3-6E6DB48742EF}"/>
              </a:ext>
            </a:extLst>
          </p:cNvPr>
          <p:cNvSpPr/>
          <p:nvPr/>
        </p:nvSpPr>
        <p:spPr>
          <a:xfrm>
            <a:off x="4359552" y="3195991"/>
            <a:ext cx="1041286" cy="35302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0 not at all</a:t>
            </a:r>
          </a:p>
        </p:txBody>
      </p:sp>
      <p:sp>
        <p:nvSpPr>
          <p:cNvPr id="17" name="Google Shape;146;p18">
            <a:extLst>
              <a:ext uri="{FF2B5EF4-FFF2-40B4-BE49-F238E27FC236}">
                <a16:creationId xmlns:a16="http://schemas.microsoft.com/office/drawing/2014/main" id="{0A365008-F5A6-81B7-4B1C-FE5E14D1EF7B}"/>
              </a:ext>
            </a:extLst>
          </p:cNvPr>
          <p:cNvSpPr/>
          <p:nvPr/>
        </p:nvSpPr>
        <p:spPr>
          <a:xfrm>
            <a:off x="8069766" y="3214132"/>
            <a:ext cx="1639999"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10 yes absolutely</a:t>
            </a:r>
          </a:p>
        </p:txBody>
      </p:sp>
      <p:sp>
        <p:nvSpPr>
          <p:cNvPr id="18" name="Google Shape;149;p18">
            <a:extLst>
              <a:ext uri="{FF2B5EF4-FFF2-40B4-BE49-F238E27FC236}">
                <a16:creationId xmlns:a16="http://schemas.microsoft.com/office/drawing/2014/main" id="{2B784A68-0B26-45D2-C5E3-BA00A6D8E455}"/>
              </a:ext>
            </a:extLst>
          </p:cNvPr>
          <p:cNvSpPr/>
          <p:nvPr/>
        </p:nvSpPr>
        <p:spPr>
          <a:xfrm>
            <a:off x="9902193" y="2914019"/>
            <a:ext cx="1658143" cy="1063687"/>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146;p18">
            <a:extLst>
              <a:ext uri="{FF2B5EF4-FFF2-40B4-BE49-F238E27FC236}">
                <a16:creationId xmlns:a16="http://schemas.microsoft.com/office/drawing/2014/main" id="{DD1FD0A1-60A2-6F46-A0FD-9D4FACE00365}"/>
              </a:ext>
            </a:extLst>
          </p:cNvPr>
          <p:cNvSpPr/>
          <p:nvPr/>
        </p:nvSpPr>
        <p:spPr>
          <a:xfrm>
            <a:off x="10709550" y="3214131"/>
            <a:ext cx="660285"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sz="1800"/>
              <a:t>/10</a:t>
            </a:r>
          </a:p>
        </p:txBody>
      </p:sp>
      <p:sp>
        <p:nvSpPr>
          <p:cNvPr id="20" name="Oval 19">
            <a:extLst>
              <a:ext uri="{FF2B5EF4-FFF2-40B4-BE49-F238E27FC236}">
                <a16:creationId xmlns:a16="http://schemas.microsoft.com/office/drawing/2014/main" id="{3E943FF8-F33C-E852-69F3-D15FD33E836E}"/>
              </a:ext>
            </a:extLst>
          </p:cNvPr>
          <p:cNvSpPr/>
          <p:nvPr/>
        </p:nvSpPr>
        <p:spPr>
          <a:xfrm>
            <a:off x="6758213" y="3510641"/>
            <a:ext cx="308428" cy="3084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149;p18">
            <a:extLst>
              <a:ext uri="{FF2B5EF4-FFF2-40B4-BE49-F238E27FC236}">
                <a16:creationId xmlns:a16="http://schemas.microsoft.com/office/drawing/2014/main" id="{623E44BF-487E-E04D-547E-1561AE4D73E9}"/>
              </a:ext>
            </a:extLst>
          </p:cNvPr>
          <p:cNvSpPr/>
          <p:nvPr/>
        </p:nvSpPr>
        <p:spPr>
          <a:xfrm>
            <a:off x="4169051" y="4619449"/>
            <a:ext cx="7481999" cy="1208829"/>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2" name="Straight Arrow Connector 21">
            <a:extLst>
              <a:ext uri="{FF2B5EF4-FFF2-40B4-BE49-F238E27FC236}">
                <a16:creationId xmlns:a16="http://schemas.microsoft.com/office/drawing/2014/main" id="{F15A2667-5A5A-C4F0-2257-270F9090BD41}"/>
              </a:ext>
            </a:extLst>
          </p:cNvPr>
          <p:cNvCxnSpPr>
            <a:cxnSpLocks/>
          </p:cNvCxnSpPr>
          <p:nvPr/>
        </p:nvCxnSpPr>
        <p:spPr>
          <a:xfrm flipV="1">
            <a:off x="4940196" y="5412013"/>
            <a:ext cx="4062185" cy="181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3" name="Google Shape;146;p18">
            <a:extLst>
              <a:ext uri="{FF2B5EF4-FFF2-40B4-BE49-F238E27FC236}">
                <a16:creationId xmlns:a16="http://schemas.microsoft.com/office/drawing/2014/main" id="{1799BE71-EC9C-0C7A-351D-E11CF963B9E6}"/>
              </a:ext>
            </a:extLst>
          </p:cNvPr>
          <p:cNvSpPr/>
          <p:nvPr/>
        </p:nvSpPr>
        <p:spPr>
          <a:xfrm>
            <a:off x="4386765" y="4964919"/>
            <a:ext cx="1041286" cy="35302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0 not at all</a:t>
            </a:r>
          </a:p>
        </p:txBody>
      </p:sp>
      <p:sp>
        <p:nvSpPr>
          <p:cNvPr id="24" name="Google Shape;146;p18">
            <a:extLst>
              <a:ext uri="{FF2B5EF4-FFF2-40B4-BE49-F238E27FC236}">
                <a16:creationId xmlns:a16="http://schemas.microsoft.com/office/drawing/2014/main" id="{547F3700-C6E3-2F4F-1030-CED761905B1E}"/>
              </a:ext>
            </a:extLst>
          </p:cNvPr>
          <p:cNvSpPr/>
          <p:nvPr/>
        </p:nvSpPr>
        <p:spPr>
          <a:xfrm>
            <a:off x="8096979" y="4983060"/>
            <a:ext cx="1639999"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10 yes absolutely</a:t>
            </a:r>
          </a:p>
        </p:txBody>
      </p:sp>
      <p:sp>
        <p:nvSpPr>
          <p:cNvPr id="25" name="Google Shape;149;p18">
            <a:extLst>
              <a:ext uri="{FF2B5EF4-FFF2-40B4-BE49-F238E27FC236}">
                <a16:creationId xmlns:a16="http://schemas.microsoft.com/office/drawing/2014/main" id="{B7E6005A-5039-084C-A706-8E78CC2631D4}"/>
              </a:ext>
            </a:extLst>
          </p:cNvPr>
          <p:cNvSpPr/>
          <p:nvPr/>
        </p:nvSpPr>
        <p:spPr>
          <a:xfrm>
            <a:off x="9929406" y="4682947"/>
            <a:ext cx="1658143" cy="1063687"/>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46;p18">
            <a:extLst>
              <a:ext uri="{FF2B5EF4-FFF2-40B4-BE49-F238E27FC236}">
                <a16:creationId xmlns:a16="http://schemas.microsoft.com/office/drawing/2014/main" id="{B2BCF9DF-3D32-4179-9324-FBEF00520948}"/>
              </a:ext>
            </a:extLst>
          </p:cNvPr>
          <p:cNvSpPr/>
          <p:nvPr/>
        </p:nvSpPr>
        <p:spPr>
          <a:xfrm>
            <a:off x="10736763" y="4983059"/>
            <a:ext cx="660285"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sz="1800"/>
              <a:t>/10</a:t>
            </a:r>
          </a:p>
        </p:txBody>
      </p:sp>
      <p:sp>
        <p:nvSpPr>
          <p:cNvPr id="27" name="Oval 26">
            <a:extLst>
              <a:ext uri="{FF2B5EF4-FFF2-40B4-BE49-F238E27FC236}">
                <a16:creationId xmlns:a16="http://schemas.microsoft.com/office/drawing/2014/main" id="{358835E1-2A4B-0F5A-4E61-FD2B5F66F256}"/>
              </a:ext>
            </a:extLst>
          </p:cNvPr>
          <p:cNvSpPr/>
          <p:nvPr/>
        </p:nvSpPr>
        <p:spPr>
          <a:xfrm>
            <a:off x="6785426" y="5279569"/>
            <a:ext cx="308428" cy="3084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5845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4"/>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1" name="Google Shape;441;p34"/>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442" name="Google Shape;442;p34"/>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A2 – Self &amp; Peer Evaluation</a:t>
            </a:r>
            <a:endParaRPr sz="1800" u="sng">
              <a:solidFill>
                <a:schemeClr val="dk1"/>
              </a:solidFill>
              <a:latin typeface="Calibri"/>
              <a:ea typeface="Calibri"/>
              <a:cs typeface="Calibri"/>
              <a:sym typeface="Calibri"/>
            </a:endParaRPr>
          </a:p>
        </p:txBody>
      </p:sp>
      <p:graphicFrame>
        <p:nvGraphicFramePr>
          <p:cNvPr id="443" name="Google Shape;443;p34"/>
          <p:cNvGraphicFramePr/>
          <p:nvPr/>
        </p:nvGraphicFramePr>
        <p:xfrm>
          <a:off x="253999" y="1174749"/>
          <a:ext cx="11615825" cy="5107275"/>
        </p:xfrm>
        <a:graphic>
          <a:graphicData uri="http://schemas.openxmlformats.org/drawingml/2006/table">
            <a:tbl>
              <a:tblPr firstRow="1" bandRow="1">
                <a:noFill/>
                <a:tableStyleId>{155B4FFC-A893-468A-B611-822497714014}</a:tableStyleId>
              </a:tblPr>
              <a:tblGrid>
                <a:gridCol w="2286000">
                  <a:extLst>
                    <a:ext uri="{9D8B030D-6E8A-4147-A177-3AD203B41FA5}">
                      <a16:colId xmlns:a16="http://schemas.microsoft.com/office/drawing/2014/main" val="20000"/>
                    </a:ext>
                  </a:extLst>
                </a:gridCol>
                <a:gridCol w="3846275">
                  <a:extLst>
                    <a:ext uri="{9D8B030D-6E8A-4147-A177-3AD203B41FA5}">
                      <a16:colId xmlns:a16="http://schemas.microsoft.com/office/drawing/2014/main" val="20001"/>
                    </a:ext>
                  </a:extLst>
                </a:gridCol>
                <a:gridCol w="4523250">
                  <a:extLst>
                    <a:ext uri="{9D8B030D-6E8A-4147-A177-3AD203B41FA5}">
                      <a16:colId xmlns:a16="http://schemas.microsoft.com/office/drawing/2014/main" val="20002"/>
                    </a:ext>
                  </a:extLst>
                </a:gridCol>
                <a:gridCol w="960300">
                  <a:extLst>
                    <a:ext uri="{9D8B030D-6E8A-4147-A177-3AD203B41FA5}">
                      <a16:colId xmlns:a16="http://schemas.microsoft.com/office/drawing/2014/main" val="20003"/>
                    </a:ext>
                  </a:extLst>
                </a:gridCol>
              </a:tblGrid>
              <a:tr h="396325">
                <a:tc>
                  <a:txBody>
                    <a:bodyPr/>
                    <a:lstStyle/>
                    <a:p>
                      <a:pPr marL="0" marR="0" lvl="0" indent="0" algn="l" rtl="0">
                        <a:spcBef>
                          <a:spcPts val="0"/>
                        </a:spcBef>
                        <a:spcAft>
                          <a:spcPts val="0"/>
                        </a:spcAft>
                        <a:buNone/>
                      </a:pPr>
                      <a:r>
                        <a:rPr lang="en-US" sz="1800">
                          <a:solidFill>
                            <a:schemeClr val="dk1"/>
                          </a:solidFill>
                        </a:rPr>
                        <a:t>Student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Did well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a:solidFill>
                            <a:schemeClr val="dk1"/>
                          </a:solidFill>
                        </a:rPr>
                        <a:t>Can Improve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chemeClr val="dk1"/>
                        </a:buClr>
                        <a:buSzPts val="1800"/>
                        <a:buFont typeface="Calibri"/>
                        <a:buNone/>
                      </a:pPr>
                      <a:r>
                        <a:rPr lang="en-US" sz="1800">
                          <a:solidFill>
                            <a:schemeClr val="dk1"/>
                          </a:solidFill>
                        </a:rPr>
                        <a:t>10 pts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74650">
                <a:tc>
                  <a:txBody>
                    <a:bodyPr/>
                    <a:lstStyle/>
                    <a:p>
                      <a:pPr marL="0" marR="0" lvl="0" indent="0" algn="l" rtl="0">
                        <a:spcBef>
                          <a:spcPts val="0"/>
                        </a:spcBef>
                        <a:spcAft>
                          <a:spcPts val="0"/>
                        </a:spcAft>
                        <a:buNone/>
                      </a:pPr>
                      <a:r>
                        <a:rPr lang="en-US" sz="1800">
                          <a:solidFill>
                            <a:schemeClr val="dk1"/>
                          </a:solidFill>
                        </a:rPr>
                        <a:t>My Name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1"/>
                  </a:ext>
                </a:extLst>
              </a:tr>
              <a:tr h="774650">
                <a:tc>
                  <a:txBody>
                    <a:bodyPr/>
                    <a:lstStyle/>
                    <a:p>
                      <a:pPr marL="0" marR="0" lvl="0" indent="0" algn="l" rtl="0">
                        <a:spcBef>
                          <a:spcPts val="0"/>
                        </a:spcBef>
                        <a:spcAft>
                          <a:spcPts val="0"/>
                        </a:spcAft>
                        <a:buNone/>
                      </a:pPr>
                      <a:r>
                        <a:rPr lang="en-US" sz="1800">
                          <a:solidFill>
                            <a:schemeClr val="dk1"/>
                          </a:solidFill>
                        </a:rPr>
                        <a:t>Peer 1 Name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2"/>
                  </a:ext>
                </a:extLst>
              </a:tr>
              <a:tr h="774650">
                <a:tc>
                  <a:txBody>
                    <a:bodyPr/>
                    <a:lstStyle/>
                    <a:p>
                      <a:pPr marL="0" marR="0" lvl="0" indent="0" algn="l" rtl="0">
                        <a:spcBef>
                          <a:spcPts val="0"/>
                        </a:spcBef>
                        <a:spcAft>
                          <a:spcPts val="0"/>
                        </a:spcAft>
                        <a:buClr>
                          <a:schemeClr val="dk1"/>
                        </a:buClr>
                        <a:buSzPts val="1800"/>
                        <a:buFont typeface="Calibri"/>
                        <a:buNone/>
                      </a:pPr>
                      <a:r>
                        <a:rPr lang="en-US" sz="1800" b="0" i="0" u="none" strike="noStrike">
                          <a:solidFill>
                            <a:schemeClr val="dk1"/>
                          </a:solidFill>
                          <a:latin typeface="Calibri"/>
                          <a:ea typeface="Calibri"/>
                          <a:cs typeface="Calibri"/>
                          <a:sym typeface="Calibri"/>
                        </a:rPr>
                        <a:t>Peer 2 Name</a:t>
                      </a: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3"/>
                  </a:ext>
                </a:extLst>
              </a:tr>
              <a:tr h="774650">
                <a:tc>
                  <a:txBody>
                    <a:bodyPr/>
                    <a:lstStyle/>
                    <a:p>
                      <a:pPr marL="0" marR="0" lvl="0" indent="0" algn="l" rtl="0">
                        <a:spcBef>
                          <a:spcPts val="0"/>
                        </a:spcBef>
                        <a:spcAft>
                          <a:spcPts val="0"/>
                        </a:spcAft>
                        <a:buClr>
                          <a:schemeClr val="dk1"/>
                        </a:buClr>
                        <a:buSzPts val="1800"/>
                        <a:buFont typeface="Calibri"/>
                        <a:buNone/>
                      </a:pPr>
                      <a:r>
                        <a:rPr lang="en-US" sz="1800" b="0" i="0" u="none" strike="noStrike">
                          <a:solidFill>
                            <a:schemeClr val="dk1"/>
                          </a:solidFill>
                          <a:latin typeface="Calibri"/>
                          <a:ea typeface="Calibri"/>
                          <a:cs typeface="Calibri"/>
                          <a:sym typeface="Calibri"/>
                        </a:rPr>
                        <a:t>Peer 3 Name</a:t>
                      </a: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4"/>
                  </a:ext>
                </a:extLst>
              </a:tr>
              <a:tr h="774650">
                <a:tc>
                  <a:txBody>
                    <a:bodyPr/>
                    <a:lstStyle/>
                    <a:p>
                      <a:pPr marL="0" marR="0" lvl="0" indent="0" algn="l" rtl="0">
                        <a:spcBef>
                          <a:spcPts val="0"/>
                        </a:spcBef>
                        <a:spcAft>
                          <a:spcPts val="0"/>
                        </a:spcAft>
                        <a:buClr>
                          <a:schemeClr val="dk1"/>
                        </a:buClr>
                        <a:buSzPts val="1800"/>
                        <a:buFont typeface="Calibri"/>
                        <a:buNone/>
                      </a:pPr>
                      <a:r>
                        <a:rPr lang="en-US" sz="1800" b="0" i="0" u="none" strike="noStrike">
                          <a:solidFill>
                            <a:schemeClr val="dk1"/>
                          </a:solidFill>
                          <a:latin typeface="Calibri"/>
                          <a:ea typeface="Calibri"/>
                          <a:cs typeface="Calibri"/>
                          <a:sym typeface="Calibri"/>
                        </a:rPr>
                        <a:t>Peer 4 Name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chemeClr val="dk1"/>
                        </a:buClr>
                        <a:buSzPts val="1800"/>
                        <a:buFont typeface="Calibri"/>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Clr>
                          <a:schemeClr val="dk1"/>
                        </a:buClr>
                        <a:buSzPts val="1800"/>
                        <a:buFont typeface="Calibri"/>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Clr>
                          <a:schemeClr val="dk1"/>
                        </a:buClr>
                        <a:buSzPts val="1800"/>
                        <a:buFont typeface="Calibri"/>
                        <a:buNone/>
                      </a:pP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5"/>
                  </a:ext>
                </a:extLst>
              </a:tr>
              <a:tr h="837700">
                <a:tc>
                  <a:txBody>
                    <a:bodyPr/>
                    <a:lstStyle/>
                    <a:p>
                      <a:pPr marL="0" marR="0" lvl="0" indent="0" algn="l" rtl="0">
                        <a:spcBef>
                          <a:spcPts val="0"/>
                        </a:spcBef>
                        <a:spcAft>
                          <a:spcPts val="0"/>
                        </a:spcAft>
                        <a:buClr>
                          <a:schemeClr val="dk1"/>
                        </a:buClr>
                        <a:buSzPts val="1800"/>
                        <a:buFont typeface="Calibri"/>
                        <a:buNone/>
                      </a:pPr>
                      <a:r>
                        <a:rPr lang="en-US" sz="1800" b="0" i="0" u="none" strike="noStrike">
                          <a:solidFill>
                            <a:schemeClr val="dk1"/>
                          </a:solidFill>
                        </a:rPr>
                        <a:t>Peer 5 Name</a:t>
                      </a:r>
                      <a:endParaRPr sz="180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chemeClr val="dk1"/>
                        </a:buClr>
                        <a:buSzPts val="1800"/>
                        <a:buFont typeface="Calibri"/>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Clr>
                          <a:schemeClr val="dk1"/>
                        </a:buClr>
                        <a:buSzPts val="1800"/>
                        <a:buFont typeface="Calibri"/>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tc>
                  <a:txBody>
                    <a:bodyPr/>
                    <a:lstStyle/>
                    <a:p>
                      <a:pPr marL="0" marR="0" lvl="0" indent="0" algn="l" rtl="0">
                        <a:spcBef>
                          <a:spcPts val="0"/>
                        </a:spcBef>
                        <a:spcAft>
                          <a:spcPts val="0"/>
                        </a:spcAft>
                        <a:buClr>
                          <a:schemeClr val="dk1"/>
                        </a:buClr>
                        <a:buSzPts val="2000"/>
                        <a:buFont typeface="Calibri"/>
                        <a:buNone/>
                      </a:pPr>
                      <a:endParaRPr sz="20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6"/>
                  </a:ext>
                </a:extLst>
              </a:tr>
            </a:tbl>
          </a:graphicData>
        </a:graphic>
      </p:graphicFrame>
      <p:sp>
        <p:nvSpPr>
          <p:cNvPr id="444" name="Google Shape;444;p34"/>
          <p:cNvSpPr txBox="1"/>
          <p:nvPr/>
        </p:nvSpPr>
        <p:spPr>
          <a:xfrm>
            <a:off x="249525" y="620375"/>
            <a:ext cx="923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How did you perform. How did you peers perform? Grade on 10 pts. Peer grades are confidential and will not be shared. </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F7F7F"/>
        </a:solidFill>
        <a:effectLst/>
      </p:bgPr>
    </p:bg>
    <p:spTree>
      <p:nvGrpSpPr>
        <p:cNvPr id="1" name="Shape 449"/>
        <p:cNvGrpSpPr/>
        <p:nvPr/>
      </p:nvGrpSpPr>
      <p:grpSpPr>
        <a:xfrm>
          <a:off x="0" y="0"/>
          <a:ext cx="0" cy="0"/>
          <a:chOff x="0" y="0"/>
          <a:chExt cx="0" cy="0"/>
        </a:xfrm>
      </p:grpSpPr>
      <p:sp>
        <p:nvSpPr>
          <p:cNvPr id="450" name="Google Shape;450;p35"/>
          <p:cNvSpPr/>
          <p:nvPr/>
        </p:nvSpPr>
        <p:spPr>
          <a:xfrm>
            <a:off x="-30238" y="1076475"/>
            <a:ext cx="12216190" cy="5200953"/>
          </a:xfrm>
          <a:prstGeom prst="rect">
            <a:avLst/>
          </a:prstGeom>
          <a:solidFill>
            <a:schemeClr val="lt2"/>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1" name="Google Shape;451;p35"/>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2" name="Google Shape;452;p35"/>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453" name="Google Shape;453;p35"/>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454" name="Google Shape;454;p35"/>
          <p:cNvSpPr txBox="1"/>
          <p:nvPr/>
        </p:nvSpPr>
        <p:spPr>
          <a:xfrm>
            <a:off x="-17319" y="3231077"/>
            <a:ext cx="12193234" cy="769441"/>
          </a:xfrm>
          <a:prstGeom prst="rect">
            <a:avLst/>
          </a:prstGeom>
          <a:solidFill>
            <a:schemeClr val="lt2"/>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400">
                <a:solidFill>
                  <a:schemeClr val="dk1"/>
                </a:solidFill>
                <a:latin typeface="Calibri"/>
                <a:ea typeface="Calibri"/>
                <a:cs typeface="Calibri"/>
                <a:sym typeface="Calibri"/>
              </a:rPr>
              <a:t>Annex</a:t>
            </a:r>
            <a:endParaRPr sz="44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7"/>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2" name="Google Shape;472;p37"/>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473" name="Google Shape;473;p37"/>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474" name="Google Shape;474;p37"/>
          <p:cNvSpPr txBox="1"/>
          <p:nvPr/>
        </p:nvSpPr>
        <p:spPr>
          <a:xfrm>
            <a:off x="226773" y="999011"/>
            <a:ext cx="11549400" cy="501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600" b="1">
                <a:solidFill>
                  <a:schemeClr val="dk1"/>
                </a:solidFill>
                <a:latin typeface="Calibri"/>
                <a:ea typeface="Calibri"/>
                <a:cs typeface="Calibri"/>
                <a:sym typeface="Calibri"/>
              </a:rPr>
              <a:t>Introduce yourself</a:t>
            </a:r>
            <a:endParaRPr sz="1600" b="1">
              <a:solidFill>
                <a:schemeClr val="dk1"/>
              </a:solidFill>
              <a:latin typeface="Calibri"/>
              <a:ea typeface="Calibri"/>
              <a:cs typeface="Calibri"/>
              <a:sym typeface="Calibri"/>
            </a:endParaRPr>
          </a:p>
          <a:p>
            <a:pPr marL="0" marR="0" lvl="0" indent="0" algn="l" rtl="0">
              <a:spcBef>
                <a:spcPts val="0"/>
              </a:spcBef>
              <a:spcAft>
                <a:spcPts val="0"/>
              </a:spcAft>
              <a:buSzPts val="1100"/>
              <a:buNone/>
            </a:pPr>
            <a:r>
              <a:rPr lang="en-US" sz="1600">
                <a:solidFill>
                  <a:schemeClr val="dk1"/>
                </a:solidFill>
                <a:latin typeface="Calibri"/>
                <a:ea typeface="Calibri"/>
                <a:cs typeface="Calibri"/>
                <a:sym typeface="Calibri"/>
              </a:rPr>
              <a:t>- Share the purpose of the interview.</a:t>
            </a: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b="1">
                <a:solidFill>
                  <a:schemeClr val="dk1"/>
                </a:solidFill>
                <a:latin typeface="Calibri"/>
                <a:ea typeface="Calibri"/>
                <a:cs typeface="Calibri"/>
                <a:sym typeface="Calibri"/>
              </a:rPr>
              <a:t>Personal Background</a:t>
            </a:r>
            <a:endParaRPr sz="1600" b="1">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Could you tell me a little about yourself? (eg. family, occupation, education, interests etc)</a:t>
            </a:r>
            <a:endParaRPr sz="1600">
              <a:solidFill>
                <a:schemeClr val="dk1"/>
              </a:solidFill>
              <a:latin typeface="Calibri"/>
              <a:ea typeface="Calibri"/>
              <a:cs typeface="Calibri"/>
              <a:sym typeface="Calibri"/>
            </a:endParaRPr>
          </a:p>
          <a:p>
            <a:pPr marL="0" marR="0" lvl="0" indent="0" algn="l" rtl="0">
              <a:spcBef>
                <a:spcPts val="0"/>
              </a:spcBef>
              <a:spcAft>
                <a:spcPts val="0"/>
              </a:spcAft>
              <a:buSzPts val="1100"/>
              <a:buNone/>
            </a:pP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b="1">
                <a:solidFill>
                  <a:schemeClr val="dk1"/>
                </a:solidFill>
                <a:latin typeface="Calibri"/>
                <a:ea typeface="Calibri"/>
                <a:cs typeface="Calibri"/>
                <a:sym typeface="Calibri"/>
              </a:rPr>
              <a:t>Setting the Basics - Introducing the topic?</a:t>
            </a:r>
            <a:endParaRPr sz="1600" b="1">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Can you tell me about the last time you experienced ...... (the given service)?</a:t>
            </a: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When was it? Where you alone, with a friend, colleague, family...?</a:t>
            </a: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What did you want to get out of the experience?</a:t>
            </a:r>
            <a:endParaRPr sz="1600">
              <a:solidFill>
                <a:schemeClr val="dk1"/>
              </a:solidFill>
              <a:latin typeface="Calibri"/>
              <a:ea typeface="Calibri"/>
              <a:cs typeface="Calibri"/>
              <a:sym typeface="Calibri"/>
            </a:endParaRPr>
          </a:p>
          <a:p>
            <a:pPr marL="0" marR="0" lvl="0" indent="0" algn="l" rtl="0">
              <a:spcBef>
                <a:spcPts val="0"/>
              </a:spcBef>
              <a:spcAft>
                <a:spcPts val="0"/>
              </a:spcAft>
              <a:buSzPts val="1100"/>
              <a:buNone/>
            </a:pP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b="1">
                <a:solidFill>
                  <a:schemeClr val="dk1"/>
                </a:solidFill>
                <a:latin typeface="Calibri"/>
                <a:ea typeface="Calibri"/>
                <a:cs typeface="Calibri"/>
                <a:sym typeface="Calibri"/>
              </a:rPr>
              <a:t>Digging deeper</a:t>
            </a:r>
            <a:endParaRPr sz="1600" b="1">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Was this a a good or bad service experience and why?</a:t>
            </a:r>
            <a:endParaRPr sz="1600">
              <a:solidFill>
                <a:schemeClr val="dk1"/>
              </a:solidFill>
              <a:latin typeface="Calibri"/>
              <a:ea typeface="Calibri"/>
              <a:cs typeface="Calibri"/>
              <a:sym typeface="Calibri"/>
            </a:endParaRPr>
          </a:p>
          <a:p>
            <a:pPr marL="0" marR="0" lvl="0" indent="0" algn="l" rtl="0">
              <a:spcBef>
                <a:spcPts val="0"/>
              </a:spcBef>
              <a:spcAft>
                <a:spcPts val="0"/>
              </a:spcAft>
              <a:buSzPts val="1100"/>
              <a:buNone/>
            </a:pPr>
            <a:r>
              <a:rPr lang="en-US" sz="1600">
                <a:solidFill>
                  <a:schemeClr val="dk1"/>
                </a:solidFill>
                <a:latin typeface="Calibri"/>
                <a:ea typeface="Calibri"/>
                <a:cs typeface="Calibri"/>
                <a:sym typeface="Calibri"/>
              </a:rPr>
              <a:t>- Tell me of a time you had a great/bad customer experience in the same/similar context?</a:t>
            </a: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What is important for you in a service experience like this.? Why?</a:t>
            </a:r>
            <a:endParaRPr sz="1600">
              <a:solidFill>
                <a:schemeClr val="dk1"/>
              </a:solidFill>
              <a:latin typeface="Calibri"/>
              <a:ea typeface="Calibri"/>
              <a:cs typeface="Calibri"/>
              <a:sym typeface="Calibri"/>
            </a:endParaRPr>
          </a:p>
          <a:p>
            <a:pPr marL="0" marR="0" lvl="0" indent="0" algn="l" rtl="0">
              <a:spcBef>
                <a:spcPts val="0"/>
              </a:spcBef>
              <a:spcAft>
                <a:spcPts val="0"/>
              </a:spcAft>
              <a:buSzPts val="1100"/>
              <a:buNone/>
            </a:pP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b="1">
                <a:solidFill>
                  <a:schemeClr val="dk1"/>
                </a:solidFill>
                <a:latin typeface="Calibri"/>
                <a:ea typeface="Calibri"/>
                <a:cs typeface="Calibri"/>
                <a:sym typeface="Calibri"/>
              </a:rPr>
              <a:t>Wrapping Up</a:t>
            </a:r>
            <a:endParaRPr sz="1600" b="1">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Is there anything else you would like to share in this context?</a:t>
            </a:r>
            <a:endParaRPr sz="16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Thank the participant for helping you. Offer to stay in touch and share the results of the experiment. </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475" name="Google Shape;475;p37"/>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r>
              <a:rPr lang="en-US" sz="2000" b="1" u="sng">
                <a:solidFill>
                  <a:schemeClr val="dk1"/>
                </a:solidFill>
                <a:latin typeface="Calibri"/>
                <a:ea typeface="Calibri"/>
                <a:cs typeface="Calibri"/>
                <a:sym typeface="Calibri"/>
              </a:rPr>
              <a:t>A1- Discussion Guide​</a:t>
            </a:r>
            <a:endParaRPr u="sng">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6"/>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 name="Google Shape;461;p36"/>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462" name="Google Shape;462;p36"/>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463" name="Google Shape;463;p36"/>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A1 – Interview &amp; Observation Insights Guide</a:t>
            </a:r>
            <a:endParaRPr sz="1800" u="sng">
              <a:solidFill>
                <a:schemeClr val="dk1"/>
              </a:solidFill>
              <a:latin typeface="Calibri"/>
              <a:ea typeface="Calibri"/>
              <a:cs typeface="Calibri"/>
              <a:sym typeface="Calibri"/>
            </a:endParaRPr>
          </a:p>
        </p:txBody>
      </p:sp>
      <p:graphicFrame>
        <p:nvGraphicFramePr>
          <p:cNvPr id="464" name="Google Shape;464;p36"/>
          <p:cNvGraphicFramePr/>
          <p:nvPr/>
        </p:nvGraphicFramePr>
        <p:xfrm>
          <a:off x="332138" y="1079015"/>
          <a:ext cx="9506500" cy="4786090"/>
        </p:xfrm>
        <a:graphic>
          <a:graphicData uri="http://schemas.openxmlformats.org/drawingml/2006/table">
            <a:tbl>
              <a:tblPr firstRow="1" bandRow="1">
                <a:noFill/>
                <a:tableStyleId>{155B4FFC-A893-468A-B611-822497714014}</a:tableStyleId>
              </a:tblPr>
              <a:tblGrid>
                <a:gridCol w="4753250">
                  <a:extLst>
                    <a:ext uri="{9D8B030D-6E8A-4147-A177-3AD203B41FA5}">
                      <a16:colId xmlns:a16="http://schemas.microsoft.com/office/drawing/2014/main" val="20000"/>
                    </a:ext>
                  </a:extLst>
                </a:gridCol>
                <a:gridCol w="4753250">
                  <a:extLst>
                    <a:ext uri="{9D8B030D-6E8A-4147-A177-3AD203B41FA5}">
                      <a16:colId xmlns:a16="http://schemas.microsoft.com/office/drawing/2014/main" val="20001"/>
                    </a:ext>
                  </a:extLst>
                </a:gridCol>
              </a:tblGrid>
              <a:tr h="366450">
                <a:tc>
                  <a:txBody>
                    <a:bodyPr/>
                    <a:lstStyle/>
                    <a:p>
                      <a:pPr marL="0" lvl="0" indent="0" algn="l" rtl="0">
                        <a:spcBef>
                          <a:spcPts val="0"/>
                        </a:spcBef>
                        <a:spcAft>
                          <a:spcPts val="0"/>
                        </a:spcAft>
                        <a:buNone/>
                      </a:pPr>
                      <a:r>
                        <a:rPr lang="en-US">
                          <a:solidFill>
                            <a:schemeClr val="dk1"/>
                          </a:solidFill>
                        </a:rPr>
                        <a:t>Criteria</a:t>
                      </a:r>
                      <a:endParaRPr>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a:solidFill>
                            <a:schemeClr val="dk1"/>
                          </a:solidFill>
                        </a:rPr>
                        <a:t>Example</a:t>
                      </a:r>
                      <a:endParaRPr>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en-US"/>
                        <a:t>What happened?</a:t>
                      </a:r>
                      <a:endParaRPr/>
                    </a:p>
                    <a:p>
                      <a:pPr marL="0" lvl="0" indent="0" algn="l" rtl="0">
                        <a:spcBef>
                          <a:spcPts val="0"/>
                        </a:spcBef>
                        <a:spcAft>
                          <a:spcPts val="0"/>
                        </a:spcAft>
                        <a:buClr>
                          <a:schemeClr val="dk1"/>
                        </a:buClr>
                        <a:buSzPts val="1200"/>
                        <a:buFont typeface="Calibri"/>
                        <a:buNone/>
                      </a:pPr>
                      <a:r>
                        <a:rPr lang="en-US"/>
                        <a:t>(Observations + Source Information)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a:t>Clients complain about price inconsistency. </a:t>
                      </a:r>
                      <a:endParaRPr/>
                    </a:p>
                    <a:p>
                      <a:pPr marL="0" lvl="0" indent="0" algn="l" rtl="0">
                        <a:spcBef>
                          <a:spcPts val="0"/>
                        </a:spcBef>
                        <a:spcAft>
                          <a:spcPts val="0"/>
                        </a:spcAft>
                        <a:buClr>
                          <a:schemeClr val="dk1"/>
                        </a:buClr>
                        <a:buSzPts val="1600"/>
                        <a:buFont typeface="Calibri"/>
                        <a:buNone/>
                      </a:pPr>
                      <a:r>
                        <a:rPr lang="en-US"/>
                        <a:t>"The price shown on the app is different from the price charged."</a:t>
                      </a:r>
                      <a:endParaRPr/>
                    </a:p>
                    <a:p>
                      <a:pPr marL="0" lvl="0" indent="0" algn="l" rtl="0">
                        <a:spcBef>
                          <a:spcPts val="0"/>
                        </a:spcBef>
                        <a:spcAft>
                          <a:spcPts val="0"/>
                        </a:spcAft>
                        <a:buClr>
                          <a:schemeClr val="dk1"/>
                        </a:buClr>
                        <a:buSzPts val="1600"/>
                        <a:buFont typeface="Calibri"/>
                        <a:buNone/>
                      </a:pPr>
                      <a:r>
                        <a:rPr lang="en-US"/>
                        <a:t>(Source: appstore)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Clr>
                          <a:schemeClr val="dk1"/>
                        </a:buClr>
                        <a:buSzPts val="1800"/>
                        <a:buFont typeface="Calibri"/>
                        <a:buNone/>
                      </a:pPr>
                      <a:r>
                        <a:rPr lang="en-US"/>
                        <a:t>What does it mean?</a:t>
                      </a:r>
                      <a:endParaRPr/>
                    </a:p>
                    <a:p>
                      <a:pPr marL="0" lvl="0" indent="0" algn="l" rtl="0">
                        <a:spcBef>
                          <a:spcPts val="0"/>
                        </a:spcBef>
                        <a:spcAft>
                          <a:spcPts val="0"/>
                        </a:spcAft>
                        <a:buClr>
                          <a:schemeClr val="dk1"/>
                        </a:buClr>
                        <a:buSzPts val="1200"/>
                        <a:buFont typeface="Calibri"/>
                        <a:buNone/>
                      </a:pPr>
                      <a:r>
                        <a:rPr lang="en-US"/>
                        <a:t>(What is the impact to your project?)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a:t>Users uninstall the app, leave low ratings and bad reviews in appstore.</a:t>
                      </a:r>
                      <a:endParaRPr/>
                    </a:p>
                    <a:p>
                      <a:pPr marL="0" lvl="0" indent="0" algn="l" rtl="0">
                        <a:spcBef>
                          <a:spcPts val="0"/>
                        </a:spcBef>
                        <a:spcAft>
                          <a:spcPts val="0"/>
                        </a:spcAft>
                        <a:buClr>
                          <a:schemeClr val="dk1"/>
                        </a:buClr>
                        <a:buSzPts val="1600"/>
                        <a:buFont typeface="Calibri"/>
                        <a:buNone/>
                      </a:pPr>
                      <a:endParaRPr/>
                    </a:p>
                    <a:p>
                      <a:pPr marL="0" lvl="0" indent="0" algn="l" rtl="0">
                        <a:spcBef>
                          <a:spcPts val="0"/>
                        </a:spcBef>
                        <a:spcAft>
                          <a:spcPts val="0"/>
                        </a:spcAft>
                        <a:buClr>
                          <a:schemeClr val="dk1"/>
                        </a:buClr>
                        <a:buSzPts val="1600"/>
                        <a:buFont typeface="Calibri"/>
                        <a:buNone/>
                      </a:pPr>
                      <a:r>
                        <a:rPr lang="en-US"/>
                        <a:t>In terms of metrics: increased churn, increased uninstalls. Low ratings and reviews have negative effect on download intent and branding.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en-US"/>
                        <a:t>What can we do?</a:t>
                      </a:r>
                      <a:endParaRPr/>
                    </a:p>
                    <a:p>
                      <a:pPr marL="0" lvl="0" indent="0" algn="l" rtl="0">
                        <a:spcBef>
                          <a:spcPts val="0"/>
                        </a:spcBef>
                        <a:spcAft>
                          <a:spcPts val="0"/>
                        </a:spcAft>
                        <a:buClr>
                          <a:schemeClr val="dk1"/>
                        </a:buClr>
                        <a:buSzPts val="1200"/>
                        <a:buFont typeface="Calibri"/>
                        <a:buNone/>
                      </a:pPr>
                      <a:r>
                        <a:rPr lang="en-US"/>
                        <a:t>(Proposed Solution)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a:t>Communicate pricing more clearly and transparently by adding a breakdown of the tax added or include the tax into the total price.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en-US"/>
                        <a:t>Expected Benefit</a:t>
                      </a:r>
                      <a:endParaRPr/>
                    </a:p>
                    <a:p>
                      <a:pPr marL="0" lvl="0" indent="0" algn="l" rtl="0">
                        <a:spcBef>
                          <a:spcPts val="0"/>
                        </a:spcBef>
                        <a:spcAft>
                          <a:spcPts val="0"/>
                        </a:spcAft>
                        <a:buClr>
                          <a:schemeClr val="dk1"/>
                        </a:buClr>
                        <a:buSzPts val="1200"/>
                        <a:buFont typeface="Calibri"/>
                        <a:buNone/>
                      </a:pPr>
                      <a:r>
                        <a:rPr lang="en-US"/>
                        <a:t>(Expected outcome, metrics, impact)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457200" lvl="0" indent="-317500" algn="l" rtl="0">
                        <a:spcBef>
                          <a:spcPts val="0"/>
                        </a:spcBef>
                        <a:spcAft>
                          <a:spcPts val="0"/>
                        </a:spcAft>
                        <a:buClr>
                          <a:schemeClr val="dk1"/>
                        </a:buClr>
                        <a:buSzPts val="1400"/>
                        <a:buChar char="-"/>
                      </a:pPr>
                      <a:r>
                        <a:rPr lang="en-US"/>
                        <a:t>Increase use of the service (increase new users, more visits per user)</a:t>
                      </a:r>
                      <a:endParaRPr/>
                    </a:p>
                    <a:p>
                      <a:pPr marL="457200" lvl="0" indent="-317500" algn="l" rtl="0">
                        <a:spcBef>
                          <a:spcPts val="0"/>
                        </a:spcBef>
                        <a:spcAft>
                          <a:spcPts val="0"/>
                        </a:spcAft>
                        <a:buClr>
                          <a:schemeClr val="dk1"/>
                        </a:buClr>
                        <a:buSzPts val="1400"/>
                        <a:buChar char="-"/>
                      </a:pPr>
                      <a:r>
                        <a:rPr lang="en-US"/>
                        <a:t>Reduce churn</a:t>
                      </a:r>
                      <a:endParaRPr/>
                    </a:p>
                    <a:p>
                      <a:pPr marL="457200" lvl="0" indent="-317500" algn="l" rtl="0">
                        <a:spcBef>
                          <a:spcPts val="0"/>
                        </a:spcBef>
                        <a:spcAft>
                          <a:spcPts val="0"/>
                        </a:spcAft>
                        <a:buClr>
                          <a:schemeClr val="dk1"/>
                        </a:buClr>
                        <a:buSzPts val="1400"/>
                        <a:buChar char="-"/>
                      </a:pPr>
                      <a:r>
                        <a:rPr lang="en-US"/>
                        <a:t>Improve branding</a:t>
                      </a:r>
                      <a:endParaRPr/>
                    </a:p>
                    <a:p>
                      <a:pPr marL="457200" lvl="0" indent="-317500" algn="l" rtl="0">
                        <a:spcBef>
                          <a:spcPts val="0"/>
                        </a:spcBef>
                        <a:spcAft>
                          <a:spcPts val="0"/>
                        </a:spcAft>
                        <a:buClr>
                          <a:schemeClr val="dk1"/>
                        </a:buClr>
                        <a:buSzPts val="1400"/>
                        <a:buChar char="-"/>
                      </a:pPr>
                      <a:r>
                        <a:rPr lang="en-US"/>
                        <a:t>Increase market share</a:t>
                      </a:r>
                      <a:endParaRPr/>
                    </a:p>
                    <a:p>
                      <a:pPr marL="457200" lvl="0" indent="-317500" algn="l" rtl="0">
                        <a:spcBef>
                          <a:spcPts val="0"/>
                        </a:spcBef>
                        <a:spcAft>
                          <a:spcPts val="0"/>
                        </a:spcAft>
                        <a:buClr>
                          <a:schemeClr val="dk1"/>
                        </a:buClr>
                        <a:buSzPts val="1400"/>
                        <a:buChar char="-"/>
                      </a:pPr>
                      <a:r>
                        <a:rPr lang="en-US"/>
                        <a:t>Improve customer experience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465" name="Google Shape;465;p36"/>
          <p:cNvSpPr txBox="1"/>
          <p:nvPr/>
        </p:nvSpPr>
        <p:spPr>
          <a:xfrm>
            <a:off x="9930430" y="1548431"/>
            <a:ext cx="1946300" cy="1600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Structure each of your insights based on the criteria on the left column.</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Examples are on the right column.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17"/>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27" name="Google Shape;127;p17"/>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graphicFrame>
        <p:nvGraphicFramePr>
          <p:cNvPr id="128" name="Google Shape;128;p17"/>
          <p:cNvGraphicFramePr/>
          <p:nvPr/>
        </p:nvGraphicFramePr>
        <p:xfrm>
          <a:off x="344714" y="3623281"/>
          <a:ext cx="11416250" cy="2697520"/>
        </p:xfrm>
        <a:graphic>
          <a:graphicData uri="http://schemas.openxmlformats.org/drawingml/2006/table">
            <a:tbl>
              <a:tblPr firstRow="1" bandRow="1">
                <a:noFill/>
                <a:tableStyleId>{155B4FFC-A893-468A-B611-822497714014}</a:tableStyleId>
              </a:tblPr>
              <a:tblGrid>
                <a:gridCol w="3045900">
                  <a:extLst>
                    <a:ext uri="{9D8B030D-6E8A-4147-A177-3AD203B41FA5}">
                      <a16:colId xmlns:a16="http://schemas.microsoft.com/office/drawing/2014/main" val="20000"/>
                    </a:ext>
                  </a:extLst>
                </a:gridCol>
                <a:gridCol w="8370350">
                  <a:extLst>
                    <a:ext uri="{9D8B030D-6E8A-4147-A177-3AD203B41FA5}">
                      <a16:colId xmlns:a16="http://schemas.microsoft.com/office/drawing/2014/main" val="20001"/>
                    </a:ext>
                  </a:extLst>
                </a:gridCol>
              </a:tblGrid>
              <a:tr h="1596050">
                <a:tc>
                  <a:txBody>
                    <a:bodyPr/>
                    <a:lstStyle/>
                    <a:p>
                      <a:pPr marL="0" marR="0" lvl="0" indent="0" algn="l" rtl="0">
                        <a:lnSpc>
                          <a:spcPct val="100000"/>
                        </a:lnSpc>
                        <a:spcBef>
                          <a:spcPts val="0"/>
                        </a:spcBef>
                        <a:spcAft>
                          <a:spcPts val="0"/>
                        </a:spcAft>
                        <a:buClr>
                          <a:srgbClr val="000000"/>
                        </a:buClr>
                        <a:buSzPts val="1800"/>
                        <a:buFont typeface="Calibri"/>
                        <a:buNone/>
                      </a:pPr>
                      <a:r>
                        <a:rPr lang="en-US" sz="1500" b="0">
                          <a:solidFill>
                            <a:schemeClr val="dk1"/>
                          </a:solidFill>
                        </a:rPr>
                        <a:t>Student ID | </a:t>
                      </a:r>
                      <a:r>
                        <a:rPr lang="en-US" sz="1500" b="0">
                          <a:solidFill>
                            <a:srgbClr val="000000"/>
                          </a:solidFill>
                        </a:rPr>
                        <a:t>Full N</a:t>
                      </a:r>
                      <a:r>
                        <a:rPr lang="en-US" sz="1500" b="0" i="0" u="none" strike="noStrike">
                          <a:solidFill>
                            <a:srgbClr val="000000"/>
                          </a:solidFill>
                          <a:latin typeface="Calibri"/>
                          <a:ea typeface="Calibri"/>
                          <a:cs typeface="Calibri"/>
                          <a:sym typeface="Calibri"/>
                        </a:rPr>
                        <a:t>ame | Email</a:t>
                      </a:r>
                      <a:endParaRPr sz="11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800" b="0">
                          <a:solidFill>
                            <a:schemeClr val="dk1"/>
                          </a:solidFill>
                        </a:rPr>
                        <a:t>1.</a:t>
                      </a:r>
                      <a:endParaRPr sz="1800" b="0">
                        <a:solidFill>
                          <a:schemeClr val="dk1"/>
                        </a:solidFill>
                      </a:endParaRPr>
                    </a:p>
                    <a:p>
                      <a:pPr marL="0" lvl="0" indent="0" algn="l" rtl="0">
                        <a:spcBef>
                          <a:spcPts val="0"/>
                        </a:spcBef>
                        <a:spcAft>
                          <a:spcPts val="0"/>
                        </a:spcAft>
                        <a:buNone/>
                      </a:pPr>
                      <a:r>
                        <a:rPr lang="en-US" sz="1800" b="0">
                          <a:solidFill>
                            <a:schemeClr val="dk1"/>
                          </a:solidFill>
                        </a:rPr>
                        <a:t>2.</a:t>
                      </a:r>
                      <a:endParaRPr sz="1800" b="0">
                        <a:solidFill>
                          <a:schemeClr val="dk1"/>
                        </a:solidFill>
                      </a:endParaRPr>
                    </a:p>
                    <a:p>
                      <a:pPr marL="0" lvl="0" indent="0" algn="l" rtl="0">
                        <a:spcBef>
                          <a:spcPts val="0"/>
                        </a:spcBef>
                        <a:spcAft>
                          <a:spcPts val="0"/>
                        </a:spcAft>
                        <a:buNone/>
                      </a:pPr>
                      <a:r>
                        <a:rPr lang="en-US" sz="1800" b="0">
                          <a:solidFill>
                            <a:schemeClr val="dk1"/>
                          </a:solidFill>
                        </a:rPr>
                        <a:t>3.</a:t>
                      </a:r>
                      <a:endParaRPr sz="1800" b="0">
                        <a:solidFill>
                          <a:schemeClr val="dk1"/>
                        </a:solidFill>
                      </a:endParaRPr>
                    </a:p>
                    <a:p>
                      <a:pPr marL="0" lvl="0" indent="0" algn="l" rtl="0">
                        <a:spcBef>
                          <a:spcPts val="0"/>
                        </a:spcBef>
                        <a:spcAft>
                          <a:spcPts val="0"/>
                        </a:spcAft>
                        <a:buNone/>
                      </a:pPr>
                      <a:r>
                        <a:rPr lang="en-US" sz="1800" b="0">
                          <a:solidFill>
                            <a:schemeClr val="dk1"/>
                          </a:solidFill>
                        </a:rPr>
                        <a:t>4.</a:t>
                      </a:r>
                      <a:endParaRPr sz="1800" b="0">
                        <a:solidFill>
                          <a:schemeClr val="dk1"/>
                        </a:solidFill>
                      </a:endParaRPr>
                    </a:p>
                    <a:p>
                      <a:pPr marL="0" lvl="0" indent="0" algn="l" rtl="0">
                        <a:spcBef>
                          <a:spcPts val="0"/>
                        </a:spcBef>
                        <a:spcAft>
                          <a:spcPts val="0"/>
                        </a:spcAft>
                        <a:buNone/>
                      </a:pPr>
                      <a:r>
                        <a:rPr lang="en-US" sz="1800" b="0">
                          <a:solidFill>
                            <a:schemeClr val="dk1"/>
                          </a:solidFill>
                        </a:rPr>
                        <a:t>5.</a:t>
                      </a:r>
                      <a:endParaRPr sz="1800" b="0">
                        <a:solidFill>
                          <a:schemeClr val="dk1"/>
                        </a:solidFill>
                      </a:endParaRPr>
                    </a:p>
                    <a:p>
                      <a:pPr marL="0" lvl="0" indent="0" algn="l" rtl="0">
                        <a:spcBef>
                          <a:spcPts val="0"/>
                        </a:spcBef>
                        <a:spcAft>
                          <a:spcPts val="0"/>
                        </a:spcAft>
                        <a:buNone/>
                      </a:pPr>
                      <a:endParaRPr sz="1800" b="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0"/>
                  </a:ext>
                </a:extLst>
              </a:tr>
              <a:tr h="216400">
                <a:tc>
                  <a:txBody>
                    <a:bodyPr/>
                    <a:lstStyle/>
                    <a:p>
                      <a:pPr marL="0" marR="0" lvl="0" indent="0" algn="l" rtl="0">
                        <a:lnSpc>
                          <a:spcPct val="100000"/>
                        </a:lnSpc>
                        <a:spcBef>
                          <a:spcPts val="0"/>
                        </a:spcBef>
                        <a:spcAft>
                          <a:spcPts val="0"/>
                        </a:spcAft>
                        <a:buClr>
                          <a:srgbClr val="000000"/>
                        </a:buClr>
                        <a:buSzPts val="1800"/>
                        <a:buFont typeface="Calibri"/>
                        <a:buNone/>
                      </a:pPr>
                      <a:r>
                        <a:rPr lang="en-US" sz="1500" b="0" i="0" u="none" strike="noStrike">
                          <a:solidFill>
                            <a:srgbClr val="000000"/>
                          </a:solidFill>
                          <a:latin typeface="Calibri"/>
                          <a:ea typeface="Calibri"/>
                          <a:cs typeface="Calibri"/>
                          <a:sym typeface="Calibri"/>
                        </a:rPr>
                        <a:t>Program</a:t>
                      </a:r>
                      <a:endParaRPr sz="11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a:highlight>
                          <a:srgbClr val="FF0000"/>
                        </a:highlight>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1"/>
                  </a:ext>
                </a:extLst>
              </a:tr>
              <a:tr h="225825">
                <a:tc>
                  <a:txBody>
                    <a:bodyPr/>
                    <a:lstStyle/>
                    <a:p>
                      <a:pPr marL="0" marR="0" lvl="0" indent="0" algn="l" rtl="0">
                        <a:lnSpc>
                          <a:spcPct val="100000"/>
                        </a:lnSpc>
                        <a:spcBef>
                          <a:spcPts val="0"/>
                        </a:spcBef>
                        <a:spcAft>
                          <a:spcPts val="0"/>
                        </a:spcAft>
                        <a:buClr>
                          <a:srgbClr val="000000"/>
                        </a:buClr>
                        <a:buSzPts val="1800"/>
                        <a:buFont typeface="Calibri"/>
                        <a:buNone/>
                      </a:pPr>
                      <a:r>
                        <a:rPr lang="en-US" sz="1500" b="0" i="0" u="none" strike="noStrike">
                          <a:solidFill>
                            <a:srgbClr val="000000"/>
                          </a:solidFill>
                          <a:latin typeface="Calibri"/>
                          <a:ea typeface="Calibri"/>
                          <a:cs typeface="Calibri"/>
                          <a:sym typeface="Calibri"/>
                        </a:rPr>
                        <a:t>Group</a:t>
                      </a:r>
                      <a:endParaRPr sz="11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a:highlight>
                          <a:srgbClr val="FF0000"/>
                        </a:highlight>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2"/>
                  </a:ext>
                </a:extLst>
              </a:tr>
              <a:tr h="296400">
                <a:tc>
                  <a:txBody>
                    <a:bodyPr/>
                    <a:lstStyle/>
                    <a:p>
                      <a:pPr marL="0" marR="0" lvl="0" indent="0" algn="l" rtl="0">
                        <a:lnSpc>
                          <a:spcPct val="100000"/>
                        </a:lnSpc>
                        <a:spcBef>
                          <a:spcPts val="0"/>
                        </a:spcBef>
                        <a:spcAft>
                          <a:spcPts val="0"/>
                        </a:spcAft>
                        <a:buClr>
                          <a:srgbClr val="000000"/>
                        </a:buClr>
                        <a:buSzPts val="1800"/>
                        <a:buFont typeface="Calibri"/>
                        <a:buNone/>
                      </a:pPr>
                      <a:r>
                        <a:rPr lang="en-US" sz="1500" b="0" i="0" u="none" strike="noStrike">
                          <a:solidFill>
                            <a:srgbClr val="000000"/>
                          </a:solidFill>
                        </a:rPr>
                        <a:t>Date and Time Submitted: </a:t>
                      </a:r>
                      <a:endParaRPr sz="1500" b="1" i="0" u="none" strike="noStrike">
                        <a:solidFill>
                          <a:srgbClr val="000000"/>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Clr>
                          <a:schemeClr val="dk1"/>
                        </a:buClr>
                        <a:buSzPts val="1800"/>
                        <a:buFont typeface="Calibri"/>
                        <a:buNone/>
                      </a:pPr>
                      <a:endParaRPr sz="1500">
                        <a:highlight>
                          <a:srgbClr val="FF0000"/>
                        </a:highlight>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FFBF"/>
                    </a:solidFill>
                  </a:tcPr>
                </a:tc>
                <a:extLst>
                  <a:ext uri="{0D108BD9-81ED-4DB2-BD59-A6C34878D82A}">
                    <a16:rowId xmlns:a16="http://schemas.microsoft.com/office/drawing/2014/main" val="10003"/>
                  </a:ext>
                </a:extLst>
              </a:tr>
            </a:tbl>
          </a:graphicData>
        </a:graphic>
      </p:graphicFrame>
      <p:sp>
        <p:nvSpPr>
          <p:cNvPr id="129" name="Google Shape;129;p17"/>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General Information</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18"/>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37" name="Google Shape;137;p18"/>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r>
              <a:rPr lang="en-US" sz="2000" b="1" u="sng">
                <a:solidFill>
                  <a:schemeClr val="dk1"/>
                </a:solidFill>
                <a:latin typeface="Calibri"/>
                <a:ea typeface="Calibri"/>
                <a:cs typeface="Calibri"/>
                <a:sym typeface="Calibri"/>
              </a:rPr>
              <a:t>A1 – Pre course Survey</a:t>
            </a:r>
            <a:endParaRPr>
              <a:solidFill>
                <a:schemeClr val="dk1"/>
              </a:solidFill>
            </a:endParaRPr>
          </a:p>
        </p:txBody>
      </p:sp>
      <p:sp>
        <p:nvSpPr>
          <p:cNvPr id="146" name="Google Shape;146;p18"/>
          <p:cNvSpPr/>
          <p:nvPr/>
        </p:nvSpPr>
        <p:spPr>
          <a:xfrm>
            <a:off x="268339" y="1245636"/>
            <a:ext cx="3626643" cy="4553099"/>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228600" indent="-228600">
              <a:buAutoNum type="arabicPeriod"/>
            </a:pPr>
            <a:r>
              <a:rPr lang="en-US" sz="1800"/>
              <a:t>Do I think critically and deeply?</a:t>
            </a:r>
          </a:p>
          <a:p>
            <a:endParaRPr lang="en-US" sz="1800"/>
          </a:p>
          <a:p>
            <a:endParaRPr lang="en-US" sz="1800"/>
          </a:p>
          <a:p>
            <a:endParaRPr lang="en-US" sz="1800"/>
          </a:p>
          <a:p>
            <a:endParaRPr lang="en-US" sz="1800"/>
          </a:p>
          <a:p>
            <a:endParaRPr lang="en-US" sz="1800"/>
          </a:p>
          <a:p>
            <a:r>
              <a:rPr lang="en-US" sz="1800"/>
              <a:t>2. Do I consider myself creative and able to design?</a:t>
            </a:r>
            <a:endParaRPr sz="1800"/>
          </a:p>
          <a:p>
            <a:endParaRPr lang="en-US" sz="1800"/>
          </a:p>
          <a:p>
            <a:endParaRPr lang="en-US" sz="1800"/>
          </a:p>
          <a:p>
            <a:endParaRPr lang="en-US" sz="1800"/>
          </a:p>
          <a:p>
            <a:endParaRPr lang="en-US" sz="1800"/>
          </a:p>
          <a:p>
            <a:endParaRPr lang="en-US" sz="1800"/>
          </a:p>
          <a:p>
            <a:r>
              <a:rPr lang="en-US" sz="1800"/>
              <a:t>3. Do I consider myself to be innovative?</a:t>
            </a:r>
            <a:endParaRPr sz="1800"/>
          </a:p>
        </p:txBody>
      </p:sp>
      <p:sp>
        <p:nvSpPr>
          <p:cNvPr id="149" name="Google Shape;149;p18"/>
          <p:cNvSpPr/>
          <p:nvPr/>
        </p:nvSpPr>
        <p:spPr>
          <a:xfrm>
            <a:off x="4141839" y="1244879"/>
            <a:ext cx="7481999" cy="1208829"/>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18"/>
          <p:cNvSpPr txBox="1"/>
          <p:nvPr/>
        </p:nvSpPr>
        <p:spPr>
          <a:xfrm>
            <a:off x="265625" y="538025"/>
            <a:ext cx="6119300" cy="400079"/>
          </a:xfrm>
          <a:prstGeom prst="rect">
            <a:avLst/>
          </a:prstGeom>
          <a:noFill/>
          <a:ln>
            <a:noFill/>
          </a:ln>
        </p:spPr>
        <p:txBody>
          <a:bodyPr spcFirstLastPara="1" wrap="square" lIns="91425" tIns="91425" rIns="91425" bIns="91425" anchor="t" anchorCtr="0">
            <a:spAutoFit/>
          </a:bodyPr>
          <a:lstStyle/>
          <a:p>
            <a:r>
              <a:rPr lang="en-US">
                <a:solidFill>
                  <a:schemeClr val="dk1"/>
                </a:solidFill>
                <a:latin typeface="Calibri"/>
                <a:cs typeface="Calibri"/>
                <a:sym typeface="Calibri"/>
              </a:rPr>
              <a:t>About you and Critical Thinking, Design Thinking &amp; Innovation</a:t>
            </a:r>
            <a:endParaRPr lang="en-US">
              <a:solidFill>
                <a:schemeClr val="dk1"/>
              </a:solidFill>
            </a:endParaRPr>
          </a:p>
        </p:txBody>
      </p:sp>
      <p:cxnSp>
        <p:nvCxnSpPr>
          <p:cNvPr id="2" name="Straight Arrow Connector 1">
            <a:extLst>
              <a:ext uri="{FF2B5EF4-FFF2-40B4-BE49-F238E27FC236}">
                <a16:creationId xmlns:a16="http://schemas.microsoft.com/office/drawing/2014/main" id="{67309B13-8883-7845-DFA2-308FBEED91B1}"/>
              </a:ext>
            </a:extLst>
          </p:cNvPr>
          <p:cNvCxnSpPr/>
          <p:nvPr/>
        </p:nvCxnSpPr>
        <p:spPr>
          <a:xfrm flipV="1">
            <a:off x="4912984" y="2037443"/>
            <a:ext cx="4062185" cy="181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 name="Google Shape;146;p18">
            <a:extLst>
              <a:ext uri="{FF2B5EF4-FFF2-40B4-BE49-F238E27FC236}">
                <a16:creationId xmlns:a16="http://schemas.microsoft.com/office/drawing/2014/main" id="{E483AA97-6404-BB9D-3068-566F6BDE2DEE}"/>
              </a:ext>
            </a:extLst>
          </p:cNvPr>
          <p:cNvSpPr/>
          <p:nvPr/>
        </p:nvSpPr>
        <p:spPr>
          <a:xfrm>
            <a:off x="4359553" y="1590349"/>
            <a:ext cx="1041286" cy="35302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0 not at all</a:t>
            </a:r>
          </a:p>
        </p:txBody>
      </p:sp>
      <p:sp>
        <p:nvSpPr>
          <p:cNvPr id="4" name="Google Shape;146;p18">
            <a:extLst>
              <a:ext uri="{FF2B5EF4-FFF2-40B4-BE49-F238E27FC236}">
                <a16:creationId xmlns:a16="http://schemas.microsoft.com/office/drawing/2014/main" id="{BC0A16FC-CA7E-6426-4890-4BD2E837CE82}"/>
              </a:ext>
            </a:extLst>
          </p:cNvPr>
          <p:cNvSpPr/>
          <p:nvPr/>
        </p:nvSpPr>
        <p:spPr>
          <a:xfrm>
            <a:off x="8069767" y="1608490"/>
            <a:ext cx="1639999"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10 yes absolutely</a:t>
            </a:r>
          </a:p>
        </p:txBody>
      </p:sp>
      <p:sp>
        <p:nvSpPr>
          <p:cNvPr id="5" name="Google Shape;149;p18">
            <a:extLst>
              <a:ext uri="{FF2B5EF4-FFF2-40B4-BE49-F238E27FC236}">
                <a16:creationId xmlns:a16="http://schemas.microsoft.com/office/drawing/2014/main" id="{9403ADDA-D898-EBD3-CFD0-2E4FFB5F7F11}"/>
              </a:ext>
            </a:extLst>
          </p:cNvPr>
          <p:cNvSpPr/>
          <p:nvPr/>
        </p:nvSpPr>
        <p:spPr>
          <a:xfrm>
            <a:off x="9902194" y="1308377"/>
            <a:ext cx="1658143" cy="1063687"/>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 name="Google Shape;146;p18">
            <a:extLst>
              <a:ext uri="{FF2B5EF4-FFF2-40B4-BE49-F238E27FC236}">
                <a16:creationId xmlns:a16="http://schemas.microsoft.com/office/drawing/2014/main" id="{26C98620-6A04-CB77-254B-58F988B383FE}"/>
              </a:ext>
            </a:extLst>
          </p:cNvPr>
          <p:cNvSpPr/>
          <p:nvPr/>
        </p:nvSpPr>
        <p:spPr>
          <a:xfrm>
            <a:off x="10709551" y="1608489"/>
            <a:ext cx="660285"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sz="1800" dirty="0"/>
              <a:t>7/10</a:t>
            </a:r>
          </a:p>
        </p:txBody>
      </p:sp>
      <p:sp>
        <p:nvSpPr>
          <p:cNvPr id="13" name="Oval 12">
            <a:extLst>
              <a:ext uri="{FF2B5EF4-FFF2-40B4-BE49-F238E27FC236}">
                <a16:creationId xmlns:a16="http://schemas.microsoft.com/office/drawing/2014/main" id="{BE175217-0662-26DD-BE61-C8121E803FD8}"/>
              </a:ext>
            </a:extLst>
          </p:cNvPr>
          <p:cNvSpPr/>
          <p:nvPr/>
        </p:nvSpPr>
        <p:spPr>
          <a:xfrm>
            <a:off x="6758214" y="1904999"/>
            <a:ext cx="308428" cy="3084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149;p18">
            <a:extLst>
              <a:ext uri="{FF2B5EF4-FFF2-40B4-BE49-F238E27FC236}">
                <a16:creationId xmlns:a16="http://schemas.microsoft.com/office/drawing/2014/main" id="{217FFAC6-F838-CA61-CC82-FA103D30D852}"/>
              </a:ext>
            </a:extLst>
          </p:cNvPr>
          <p:cNvSpPr/>
          <p:nvPr/>
        </p:nvSpPr>
        <p:spPr>
          <a:xfrm>
            <a:off x="4141838" y="2850521"/>
            <a:ext cx="7481999" cy="1208829"/>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5" name="Straight Arrow Connector 14">
            <a:extLst>
              <a:ext uri="{FF2B5EF4-FFF2-40B4-BE49-F238E27FC236}">
                <a16:creationId xmlns:a16="http://schemas.microsoft.com/office/drawing/2014/main" id="{D5D1A614-7D63-96F3-861F-96D227B0677F}"/>
              </a:ext>
            </a:extLst>
          </p:cNvPr>
          <p:cNvCxnSpPr>
            <a:cxnSpLocks/>
          </p:cNvCxnSpPr>
          <p:nvPr/>
        </p:nvCxnSpPr>
        <p:spPr>
          <a:xfrm flipV="1">
            <a:off x="4912983" y="3643085"/>
            <a:ext cx="4062185" cy="181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6" name="Google Shape;146;p18">
            <a:extLst>
              <a:ext uri="{FF2B5EF4-FFF2-40B4-BE49-F238E27FC236}">
                <a16:creationId xmlns:a16="http://schemas.microsoft.com/office/drawing/2014/main" id="{06F2E843-31D3-EF5D-E5A3-6E6DB48742EF}"/>
              </a:ext>
            </a:extLst>
          </p:cNvPr>
          <p:cNvSpPr/>
          <p:nvPr/>
        </p:nvSpPr>
        <p:spPr>
          <a:xfrm>
            <a:off x="4359552" y="3195991"/>
            <a:ext cx="1041286" cy="35302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0 not at all</a:t>
            </a:r>
          </a:p>
        </p:txBody>
      </p:sp>
      <p:sp>
        <p:nvSpPr>
          <p:cNvPr id="17" name="Google Shape;146;p18">
            <a:extLst>
              <a:ext uri="{FF2B5EF4-FFF2-40B4-BE49-F238E27FC236}">
                <a16:creationId xmlns:a16="http://schemas.microsoft.com/office/drawing/2014/main" id="{0A365008-F5A6-81B7-4B1C-FE5E14D1EF7B}"/>
              </a:ext>
            </a:extLst>
          </p:cNvPr>
          <p:cNvSpPr/>
          <p:nvPr/>
        </p:nvSpPr>
        <p:spPr>
          <a:xfrm>
            <a:off x="8069766" y="3214132"/>
            <a:ext cx="1639999"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10 yes absolutely</a:t>
            </a:r>
          </a:p>
        </p:txBody>
      </p:sp>
      <p:sp>
        <p:nvSpPr>
          <p:cNvPr id="18" name="Google Shape;149;p18">
            <a:extLst>
              <a:ext uri="{FF2B5EF4-FFF2-40B4-BE49-F238E27FC236}">
                <a16:creationId xmlns:a16="http://schemas.microsoft.com/office/drawing/2014/main" id="{2B784A68-0B26-45D2-C5E3-BA00A6D8E455}"/>
              </a:ext>
            </a:extLst>
          </p:cNvPr>
          <p:cNvSpPr/>
          <p:nvPr/>
        </p:nvSpPr>
        <p:spPr>
          <a:xfrm>
            <a:off x="9902193" y="2914019"/>
            <a:ext cx="1658143" cy="1063687"/>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146;p18">
            <a:extLst>
              <a:ext uri="{FF2B5EF4-FFF2-40B4-BE49-F238E27FC236}">
                <a16:creationId xmlns:a16="http://schemas.microsoft.com/office/drawing/2014/main" id="{DD1FD0A1-60A2-6F46-A0FD-9D4FACE00365}"/>
              </a:ext>
            </a:extLst>
          </p:cNvPr>
          <p:cNvSpPr/>
          <p:nvPr/>
        </p:nvSpPr>
        <p:spPr>
          <a:xfrm>
            <a:off x="10709550" y="3214131"/>
            <a:ext cx="660285"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sz="1800" dirty="0"/>
              <a:t>7/10</a:t>
            </a:r>
          </a:p>
        </p:txBody>
      </p:sp>
      <p:sp>
        <p:nvSpPr>
          <p:cNvPr id="20" name="Oval 19">
            <a:extLst>
              <a:ext uri="{FF2B5EF4-FFF2-40B4-BE49-F238E27FC236}">
                <a16:creationId xmlns:a16="http://schemas.microsoft.com/office/drawing/2014/main" id="{3E943FF8-F33C-E852-69F3-D15FD33E836E}"/>
              </a:ext>
            </a:extLst>
          </p:cNvPr>
          <p:cNvSpPr/>
          <p:nvPr/>
        </p:nvSpPr>
        <p:spPr>
          <a:xfrm>
            <a:off x="6758213" y="3510641"/>
            <a:ext cx="308428" cy="3084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149;p18">
            <a:extLst>
              <a:ext uri="{FF2B5EF4-FFF2-40B4-BE49-F238E27FC236}">
                <a16:creationId xmlns:a16="http://schemas.microsoft.com/office/drawing/2014/main" id="{623E44BF-487E-E04D-547E-1561AE4D73E9}"/>
              </a:ext>
            </a:extLst>
          </p:cNvPr>
          <p:cNvSpPr/>
          <p:nvPr/>
        </p:nvSpPr>
        <p:spPr>
          <a:xfrm>
            <a:off x="4169051" y="4619449"/>
            <a:ext cx="7481999" cy="1208829"/>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2" name="Straight Arrow Connector 21">
            <a:extLst>
              <a:ext uri="{FF2B5EF4-FFF2-40B4-BE49-F238E27FC236}">
                <a16:creationId xmlns:a16="http://schemas.microsoft.com/office/drawing/2014/main" id="{F15A2667-5A5A-C4F0-2257-270F9090BD41}"/>
              </a:ext>
            </a:extLst>
          </p:cNvPr>
          <p:cNvCxnSpPr>
            <a:cxnSpLocks/>
          </p:cNvCxnSpPr>
          <p:nvPr/>
        </p:nvCxnSpPr>
        <p:spPr>
          <a:xfrm flipV="1">
            <a:off x="4940196" y="5412013"/>
            <a:ext cx="4062185" cy="181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3" name="Google Shape;146;p18">
            <a:extLst>
              <a:ext uri="{FF2B5EF4-FFF2-40B4-BE49-F238E27FC236}">
                <a16:creationId xmlns:a16="http://schemas.microsoft.com/office/drawing/2014/main" id="{1799BE71-EC9C-0C7A-351D-E11CF963B9E6}"/>
              </a:ext>
            </a:extLst>
          </p:cNvPr>
          <p:cNvSpPr/>
          <p:nvPr/>
        </p:nvSpPr>
        <p:spPr>
          <a:xfrm>
            <a:off x="4386765" y="4964919"/>
            <a:ext cx="1041286" cy="35302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0 not at all</a:t>
            </a:r>
          </a:p>
        </p:txBody>
      </p:sp>
      <p:sp>
        <p:nvSpPr>
          <p:cNvPr id="24" name="Google Shape;146;p18">
            <a:extLst>
              <a:ext uri="{FF2B5EF4-FFF2-40B4-BE49-F238E27FC236}">
                <a16:creationId xmlns:a16="http://schemas.microsoft.com/office/drawing/2014/main" id="{547F3700-C6E3-2F4F-1030-CED761905B1E}"/>
              </a:ext>
            </a:extLst>
          </p:cNvPr>
          <p:cNvSpPr/>
          <p:nvPr/>
        </p:nvSpPr>
        <p:spPr>
          <a:xfrm>
            <a:off x="8096979" y="4983060"/>
            <a:ext cx="1639999"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a:t>10 yes absolutely</a:t>
            </a:r>
          </a:p>
        </p:txBody>
      </p:sp>
      <p:sp>
        <p:nvSpPr>
          <p:cNvPr id="25" name="Google Shape;149;p18">
            <a:extLst>
              <a:ext uri="{FF2B5EF4-FFF2-40B4-BE49-F238E27FC236}">
                <a16:creationId xmlns:a16="http://schemas.microsoft.com/office/drawing/2014/main" id="{B7E6005A-5039-084C-A706-8E78CC2631D4}"/>
              </a:ext>
            </a:extLst>
          </p:cNvPr>
          <p:cNvSpPr/>
          <p:nvPr/>
        </p:nvSpPr>
        <p:spPr>
          <a:xfrm>
            <a:off x="9929406" y="4682947"/>
            <a:ext cx="1658143" cy="1063687"/>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46;p18">
            <a:extLst>
              <a:ext uri="{FF2B5EF4-FFF2-40B4-BE49-F238E27FC236}">
                <a16:creationId xmlns:a16="http://schemas.microsoft.com/office/drawing/2014/main" id="{B2BCF9DF-3D32-4179-9324-FBEF00520948}"/>
              </a:ext>
            </a:extLst>
          </p:cNvPr>
          <p:cNvSpPr/>
          <p:nvPr/>
        </p:nvSpPr>
        <p:spPr>
          <a:xfrm>
            <a:off x="10736763" y="4983059"/>
            <a:ext cx="660285" cy="33488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sz="1800" dirty="0"/>
              <a:t>7/10</a:t>
            </a:r>
          </a:p>
        </p:txBody>
      </p:sp>
      <p:sp>
        <p:nvSpPr>
          <p:cNvPr id="27" name="Oval 26">
            <a:extLst>
              <a:ext uri="{FF2B5EF4-FFF2-40B4-BE49-F238E27FC236}">
                <a16:creationId xmlns:a16="http://schemas.microsoft.com/office/drawing/2014/main" id="{358835E1-2A4B-0F5A-4E61-FD2B5F66F256}"/>
              </a:ext>
            </a:extLst>
          </p:cNvPr>
          <p:cNvSpPr/>
          <p:nvPr/>
        </p:nvSpPr>
        <p:spPr>
          <a:xfrm>
            <a:off x="6785426" y="5279569"/>
            <a:ext cx="308428" cy="3084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18"/>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37" name="Google Shape;137;p18"/>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A1 - Research Plan​</a:t>
            </a:r>
            <a:endParaRPr/>
          </a:p>
        </p:txBody>
      </p:sp>
      <p:sp>
        <p:nvSpPr>
          <p:cNvPr id="138" name="Google Shape;138;p18"/>
          <p:cNvSpPr/>
          <p:nvPr/>
        </p:nvSpPr>
        <p:spPr>
          <a:xfrm>
            <a:off x="378375" y="1943625"/>
            <a:ext cx="2719500" cy="1678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ITE students facing prejudice from the general</a:t>
            </a:r>
            <a:endParaRPr sz="1800" dirty="0">
              <a:solidFill>
                <a:schemeClr val="tx1"/>
              </a:solidFill>
              <a:latin typeface="Calibri"/>
              <a:ea typeface="Calibri"/>
              <a:cs typeface="Calibri"/>
              <a:sym typeface="Calibri"/>
            </a:endParaRPr>
          </a:p>
        </p:txBody>
      </p:sp>
      <p:sp>
        <p:nvSpPr>
          <p:cNvPr id="139" name="Google Shape;139;p18"/>
          <p:cNvSpPr/>
          <p:nvPr/>
        </p:nvSpPr>
        <p:spPr>
          <a:xfrm>
            <a:off x="3309225" y="1834650"/>
            <a:ext cx="2719500" cy="42567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General distrust and hostility towards ITE and it’s student from the general public</a:t>
            </a:r>
            <a:endParaRPr sz="1800" dirty="0">
              <a:solidFill>
                <a:schemeClr val="tx1"/>
              </a:solidFill>
              <a:latin typeface="Calibri"/>
              <a:ea typeface="Calibri"/>
              <a:cs typeface="Calibri"/>
              <a:sym typeface="Calibri"/>
            </a:endParaRPr>
          </a:p>
        </p:txBody>
      </p:sp>
      <p:sp>
        <p:nvSpPr>
          <p:cNvPr id="140" name="Google Shape;140;p18"/>
          <p:cNvSpPr/>
          <p:nvPr/>
        </p:nvSpPr>
        <p:spPr>
          <a:xfrm>
            <a:off x="6240075" y="1834725"/>
            <a:ext cx="2719500" cy="42567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chemeClr val="tx1"/>
                </a:solidFill>
                <a:latin typeface="Calibri"/>
                <a:ea typeface="Calibri"/>
                <a:cs typeface="Calibri"/>
                <a:sym typeface="Calibri"/>
              </a:rPr>
              <a:t>How did this it distrust and hostility grow</a:t>
            </a:r>
          </a:p>
        </p:txBody>
      </p:sp>
      <p:sp>
        <p:nvSpPr>
          <p:cNvPr id="141" name="Google Shape;141;p18"/>
          <p:cNvSpPr/>
          <p:nvPr/>
        </p:nvSpPr>
        <p:spPr>
          <a:xfrm>
            <a:off x="378375" y="1271325"/>
            <a:ext cx="2719500" cy="67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a:t>What is your </a:t>
            </a:r>
            <a:r>
              <a:rPr lang="en-US" sz="1100" b="1"/>
              <a:t>research objective?</a:t>
            </a:r>
            <a:endParaRPr sz="1100" b="1"/>
          </a:p>
          <a:p>
            <a:pPr marL="0" lvl="0" indent="0" algn="l" rtl="0">
              <a:spcBef>
                <a:spcPts val="0"/>
              </a:spcBef>
              <a:spcAft>
                <a:spcPts val="0"/>
              </a:spcAft>
              <a:buNone/>
            </a:pPr>
            <a:r>
              <a:rPr lang="en-US" sz="1100"/>
              <a:t>e.g. We want to find the current challenges</a:t>
            </a:r>
            <a:endParaRPr sz="1100"/>
          </a:p>
        </p:txBody>
      </p:sp>
      <p:sp>
        <p:nvSpPr>
          <p:cNvPr id="142" name="Google Shape;142;p18"/>
          <p:cNvSpPr/>
          <p:nvPr/>
        </p:nvSpPr>
        <p:spPr>
          <a:xfrm>
            <a:off x="378375" y="3753863"/>
            <a:ext cx="2719500" cy="56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a:t>Why does this topic </a:t>
            </a:r>
            <a:r>
              <a:rPr lang="en-US" sz="1100" b="1"/>
              <a:t>matter to me?</a:t>
            </a:r>
            <a:endParaRPr sz="1100" b="1"/>
          </a:p>
          <a:p>
            <a:pPr marL="0" lvl="0" indent="0" algn="l" rtl="0">
              <a:spcBef>
                <a:spcPts val="0"/>
              </a:spcBef>
              <a:spcAft>
                <a:spcPts val="0"/>
              </a:spcAft>
              <a:buNone/>
            </a:pPr>
            <a:r>
              <a:rPr lang="en-US" sz="1100"/>
              <a:t>e.g. why do you care?</a:t>
            </a:r>
            <a:endParaRPr sz="1100"/>
          </a:p>
        </p:txBody>
      </p:sp>
      <p:sp>
        <p:nvSpPr>
          <p:cNvPr id="143" name="Google Shape;143;p18"/>
          <p:cNvSpPr/>
          <p:nvPr/>
        </p:nvSpPr>
        <p:spPr>
          <a:xfrm>
            <a:off x="3309225" y="1271325"/>
            <a:ext cx="2719500" cy="56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a:t>What do we </a:t>
            </a:r>
            <a:r>
              <a:rPr lang="en-US" sz="1100" b="1"/>
              <a:t>already know?</a:t>
            </a:r>
            <a:endParaRPr sz="1100" b="1"/>
          </a:p>
          <a:p>
            <a:pPr marL="0" lvl="0" indent="0" algn="l" rtl="0">
              <a:spcBef>
                <a:spcPts val="0"/>
              </a:spcBef>
              <a:spcAft>
                <a:spcPts val="0"/>
              </a:spcAft>
              <a:buNone/>
            </a:pPr>
            <a:r>
              <a:rPr lang="en-US" sz="1100"/>
              <a:t>e.g. quantitative data insight</a:t>
            </a:r>
            <a:endParaRPr sz="1100"/>
          </a:p>
        </p:txBody>
      </p:sp>
      <p:sp>
        <p:nvSpPr>
          <p:cNvPr id="144" name="Google Shape;144;p18"/>
          <p:cNvSpPr/>
          <p:nvPr/>
        </p:nvSpPr>
        <p:spPr>
          <a:xfrm>
            <a:off x="6240075" y="1271325"/>
            <a:ext cx="2719500" cy="56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a:t>What are we </a:t>
            </a:r>
            <a:r>
              <a:rPr lang="en-US" sz="1100" b="1"/>
              <a:t>unsure about?</a:t>
            </a:r>
            <a:br>
              <a:rPr lang="en-US" sz="1100"/>
            </a:br>
            <a:r>
              <a:rPr lang="en-US" sz="1100"/>
              <a:t>e,g customer motivations, perceptions…</a:t>
            </a:r>
            <a:endParaRPr sz="1100"/>
          </a:p>
        </p:txBody>
      </p:sp>
      <p:sp>
        <p:nvSpPr>
          <p:cNvPr id="145" name="Google Shape;145;p18"/>
          <p:cNvSpPr/>
          <p:nvPr/>
        </p:nvSpPr>
        <p:spPr>
          <a:xfrm>
            <a:off x="9170926" y="1271325"/>
            <a:ext cx="2719500" cy="56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Who do we need to talk to</a:t>
            </a:r>
            <a:r>
              <a:rPr lang="en-US" sz="1100"/>
              <a:t>?</a:t>
            </a:r>
            <a:endParaRPr sz="1100"/>
          </a:p>
          <a:p>
            <a:pPr marL="0" lvl="0" indent="0" algn="l" rtl="0">
              <a:spcBef>
                <a:spcPts val="0"/>
              </a:spcBef>
              <a:spcAft>
                <a:spcPts val="0"/>
              </a:spcAft>
              <a:buNone/>
            </a:pPr>
            <a:r>
              <a:rPr lang="en-US" sz="1100"/>
              <a:t>e.g. customers, service staff, supplier…</a:t>
            </a:r>
            <a:endParaRPr sz="1100"/>
          </a:p>
        </p:txBody>
      </p:sp>
      <p:sp>
        <p:nvSpPr>
          <p:cNvPr id="146" name="Google Shape;146;p18"/>
          <p:cNvSpPr/>
          <p:nvPr/>
        </p:nvSpPr>
        <p:spPr>
          <a:xfrm>
            <a:off x="9194625" y="3622350"/>
            <a:ext cx="2719500" cy="93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a:t>What are the other relevant </a:t>
            </a:r>
            <a:r>
              <a:rPr lang="en-US" sz="1100" b="1"/>
              <a:t>data sources</a:t>
            </a:r>
            <a:r>
              <a:rPr lang="en-US" sz="1100"/>
              <a:t>?</a:t>
            </a:r>
            <a:endParaRPr sz="1100"/>
          </a:p>
          <a:p>
            <a:pPr marL="0" lvl="0" indent="0" algn="l" rtl="0">
              <a:spcBef>
                <a:spcPts val="0"/>
              </a:spcBef>
              <a:spcAft>
                <a:spcPts val="0"/>
              </a:spcAft>
              <a:buNone/>
            </a:pPr>
            <a:r>
              <a:rPr lang="en-US" sz="1100"/>
              <a:t>e.g. existing research, social media, consumer</a:t>
            </a:r>
            <a:endParaRPr sz="1100"/>
          </a:p>
        </p:txBody>
      </p:sp>
      <p:sp>
        <p:nvSpPr>
          <p:cNvPr id="147" name="Google Shape;147;p18"/>
          <p:cNvSpPr/>
          <p:nvPr/>
        </p:nvSpPr>
        <p:spPr>
          <a:xfrm>
            <a:off x="378375" y="4317263"/>
            <a:ext cx="2719500" cy="17742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Close friends experience</a:t>
            </a:r>
            <a:endParaRPr sz="1800" dirty="0">
              <a:solidFill>
                <a:schemeClr val="tx1"/>
              </a:solidFill>
              <a:latin typeface="Calibri"/>
              <a:ea typeface="Calibri"/>
              <a:cs typeface="Calibri"/>
              <a:sym typeface="Calibri"/>
            </a:endParaRPr>
          </a:p>
        </p:txBody>
      </p:sp>
      <p:sp>
        <p:nvSpPr>
          <p:cNvPr id="148" name="Google Shape;148;p18"/>
          <p:cNvSpPr/>
          <p:nvPr/>
        </p:nvSpPr>
        <p:spPr>
          <a:xfrm>
            <a:off x="9170926" y="1834725"/>
            <a:ext cx="2719500" cy="16428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ITE Students , ITE lecturers, General public </a:t>
            </a:r>
            <a:endParaRPr sz="1800" dirty="0">
              <a:solidFill>
                <a:schemeClr val="tx1"/>
              </a:solidFill>
              <a:latin typeface="Calibri"/>
              <a:ea typeface="Calibri"/>
              <a:cs typeface="Calibri"/>
              <a:sym typeface="Calibri"/>
            </a:endParaRPr>
          </a:p>
        </p:txBody>
      </p:sp>
      <p:sp>
        <p:nvSpPr>
          <p:cNvPr id="149" name="Google Shape;149;p18"/>
          <p:cNvSpPr/>
          <p:nvPr/>
        </p:nvSpPr>
        <p:spPr>
          <a:xfrm>
            <a:off x="9194625" y="4555950"/>
            <a:ext cx="2719500" cy="15354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Newspaper Article , Social media post</a:t>
            </a:r>
            <a:endParaRPr sz="1800" dirty="0">
              <a:solidFill>
                <a:schemeClr val="tx1"/>
              </a:solidFill>
              <a:latin typeface="Calibri"/>
              <a:ea typeface="Calibri"/>
              <a:cs typeface="Calibri"/>
              <a:sym typeface="Calibri"/>
            </a:endParaRPr>
          </a:p>
        </p:txBody>
      </p:sp>
      <p:sp>
        <p:nvSpPr>
          <p:cNvPr id="150" name="Google Shape;150;p18"/>
          <p:cNvSpPr txBox="1"/>
          <p:nvPr/>
        </p:nvSpPr>
        <p:spPr>
          <a:xfrm>
            <a:off x="265625" y="538025"/>
            <a:ext cx="396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Did you choose your topic thoughtfully?</a:t>
            </a:r>
            <a:endParaRPr/>
          </a:p>
        </p:txBody>
      </p:sp>
    </p:spTree>
    <p:extLst>
      <p:ext uri="{BB962C8B-B14F-4D97-AF65-F5344CB8AC3E}">
        <p14:creationId xmlns:p14="http://schemas.microsoft.com/office/powerpoint/2010/main" val="1479642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19"/>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58" name="Google Shape;158;p19"/>
          <p:cNvSpPr txBox="1"/>
          <p:nvPr/>
        </p:nvSpPr>
        <p:spPr>
          <a:xfrm>
            <a:off x="115569" y="134260"/>
            <a:ext cx="10007166" cy="93343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159" name="Google Shape;159;p19"/>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r>
              <a:rPr lang="en-US" sz="2000" b="1" u="sng">
                <a:solidFill>
                  <a:schemeClr val="dk1"/>
                </a:solidFill>
                <a:latin typeface="Calibri"/>
                <a:ea typeface="Calibri"/>
                <a:cs typeface="Calibri"/>
                <a:sym typeface="Calibri"/>
              </a:rPr>
              <a:t>A1 - Problem Framing (Topic or Interest Area)</a:t>
            </a:r>
            <a:endParaRPr lang="en-US" sz="1800" u="sng">
              <a:solidFill>
                <a:schemeClr val="dk1"/>
              </a:solidFill>
              <a:latin typeface="Calibri"/>
              <a:ea typeface="Calibri"/>
              <a:cs typeface="Calibri"/>
              <a:sym typeface="Calibri"/>
            </a:endParaRPr>
          </a:p>
        </p:txBody>
      </p:sp>
      <p:sp>
        <p:nvSpPr>
          <p:cNvPr id="160" name="Google Shape;160;p19"/>
          <p:cNvSpPr txBox="1"/>
          <p:nvPr/>
        </p:nvSpPr>
        <p:spPr>
          <a:xfrm>
            <a:off x="274325" y="1087175"/>
            <a:ext cx="11371800" cy="2354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3000" dirty="0"/>
              <a:t>We believe [this specific customer]:</a:t>
            </a:r>
            <a:r>
              <a:rPr lang="en-US" sz="3000" dirty="0">
                <a:highlight>
                  <a:srgbClr val="FEFFBF"/>
                </a:highlight>
              </a:rPr>
              <a:t>__ITE students</a:t>
            </a:r>
          </a:p>
          <a:p>
            <a:pPr marL="0" lvl="0" indent="0" algn="l" rtl="0">
              <a:lnSpc>
                <a:spcPct val="150000"/>
              </a:lnSpc>
              <a:spcBef>
                <a:spcPts val="0"/>
              </a:spcBef>
              <a:spcAft>
                <a:spcPts val="0"/>
              </a:spcAft>
              <a:buNone/>
            </a:pPr>
            <a:r>
              <a:rPr lang="en-US" sz="3000" dirty="0"/>
              <a:t>Needs a better way to [meet this need]:</a:t>
            </a:r>
            <a:r>
              <a:rPr lang="en-US" sz="3000" dirty="0">
                <a:highlight>
                  <a:srgbClr val="FEFFBF"/>
                </a:highlight>
              </a:rPr>
              <a:t>Better public image</a:t>
            </a:r>
          </a:p>
          <a:p>
            <a:pPr marL="0" lvl="0" indent="0" algn="l" rtl="0">
              <a:lnSpc>
                <a:spcPct val="150000"/>
              </a:lnSpc>
              <a:spcBef>
                <a:spcPts val="0"/>
              </a:spcBef>
              <a:spcAft>
                <a:spcPts val="0"/>
              </a:spcAft>
              <a:buNone/>
            </a:pPr>
            <a:r>
              <a:rPr lang="en-US" sz="3000" dirty="0"/>
              <a:t>Because of [this insight] :</a:t>
            </a:r>
            <a:r>
              <a:rPr lang="en-US" sz="3000" dirty="0">
                <a:highlight>
                  <a:srgbClr val="FEFFBF"/>
                </a:highlight>
              </a:rPr>
              <a:t> Misrepresentation and unfair</a:t>
            </a:r>
            <a:endParaRPr sz="3000" dirty="0">
              <a:highlight>
                <a:srgbClr val="FEFFBF"/>
              </a:highlight>
            </a:endParaRPr>
          </a:p>
        </p:txBody>
      </p:sp>
      <p:sp>
        <p:nvSpPr>
          <p:cNvPr id="161" name="Google Shape;161;p19"/>
          <p:cNvSpPr txBox="1"/>
          <p:nvPr/>
        </p:nvSpPr>
        <p:spPr>
          <a:xfrm>
            <a:off x="394425" y="5638275"/>
            <a:ext cx="2743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dk1"/>
                </a:solidFill>
                <a:uFill>
                  <a:noFill/>
                </a:uFill>
                <a:hlinkClick r:id="rId3">
                  <a:extLst>
                    <a:ext uri="{A12FA001-AC4F-418D-AE19-62706E023703}">
                      <ahyp:hlinkClr xmlns:ahyp="http://schemas.microsoft.com/office/drawing/2018/hyperlinkcolor" val="tx"/>
                    </a:ext>
                  </a:extLst>
                </a:hlinkClick>
              </a:rPr>
              <a:t>https://wheelofnames.com/4qn-bww</a:t>
            </a:r>
            <a:endParaRPr sz="1500" dirty="0">
              <a:solidFill>
                <a:schemeClr val="dk1"/>
              </a:solidFill>
            </a:endParaRPr>
          </a:p>
        </p:txBody>
      </p:sp>
      <p:pic>
        <p:nvPicPr>
          <p:cNvPr id="162" name="Google Shape;162;p19"/>
          <p:cNvPicPr preferRelativeResize="0"/>
          <p:nvPr/>
        </p:nvPicPr>
        <p:blipFill rotWithShape="1">
          <a:blip r:embed="rId4">
            <a:alphaModFix/>
          </a:blip>
          <a:srcRect t="8933" r="13659"/>
          <a:stretch/>
        </p:blipFill>
        <p:spPr>
          <a:xfrm>
            <a:off x="394425" y="3841750"/>
            <a:ext cx="2743199" cy="1751875"/>
          </a:xfrm>
          <a:prstGeom prst="rect">
            <a:avLst/>
          </a:prstGeom>
          <a:noFill/>
          <a:ln w="9525" cap="flat" cmpd="sng">
            <a:solidFill>
              <a:schemeClr val="dk2"/>
            </a:solidFill>
            <a:prstDash val="solid"/>
            <a:round/>
            <a:headEnd type="none" w="sm" len="sm"/>
            <a:tailEnd type="none" w="sm" len="sm"/>
          </a:ln>
        </p:spPr>
      </p:pic>
      <p:sp>
        <p:nvSpPr>
          <p:cNvPr id="163" name="Google Shape;163;p19"/>
          <p:cNvSpPr txBox="1"/>
          <p:nvPr/>
        </p:nvSpPr>
        <p:spPr>
          <a:xfrm>
            <a:off x="3469300" y="3701125"/>
            <a:ext cx="8176800" cy="2354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700" dirty="0">
                <a:solidFill>
                  <a:schemeClr val="dk1"/>
                </a:solidFill>
                <a:highlight>
                  <a:schemeClr val="lt1"/>
                </a:highlight>
              </a:rPr>
              <a:t>Think critically, go deeper, spin 5 times and answer:</a:t>
            </a:r>
            <a:endParaRPr lang="en-US" sz="1700" dirty="0">
              <a:solidFill>
                <a:schemeClr val="dk1"/>
              </a:solidFill>
              <a:highlight>
                <a:srgbClr val="FEFFBF"/>
              </a:highlight>
            </a:endParaRPr>
          </a:p>
          <a:p>
            <a:pPr marL="0" lvl="0" indent="0" algn="l" rtl="0">
              <a:lnSpc>
                <a:spcPct val="150000"/>
              </a:lnSpc>
              <a:spcBef>
                <a:spcPts val="0"/>
              </a:spcBef>
              <a:spcAft>
                <a:spcPts val="0"/>
              </a:spcAft>
              <a:buNone/>
            </a:pPr>
            <a:r>
              <a:rPr lang="en-US" sz="1200" dirty="0">
                <a:solidFill>
                  <a:schemeClr val="dk1"/>
                </a:solidFill>
                <a:highlight>
                  <a:schemeClr val="lt1"/>
                </a:highlight>
              </a:rPr>
              <a:t>How might we: Interview and discussion with students, alumni and the general public</a:t>
            </a:r>
          </a:p>
          <a:p>
            <a:pPr marL="0" lvl="0" indent="0" algn="l" rtl="0">
              <a:lnSpc>
                <a:spcPct val="150000"/>
              </a:lnSpc>
              <a:spcBef>
                <a:spcPts val="0"/>
              </a:spcBef>
              <a:spcAft>
                <a:spcPts val="0"/>
              </a:spcAft>
              <a:buNone/>
            </a:pPr>
            <a:r>
              <a:rPr lang="en-US" sz="1200" dirty="0">
                <a:solidFill>
                  <a:schemeClr val="dk1"/>
                </a:solidFill>
                <a:highlight>
                  <a:schemeClr val="lt1"/>
                </a:highlight>
              </a:rPr>
              <a:t>Why bother: Unfair and discrimination against them</a:t>
            </a:r>
          </a:p>
          <a:p>
            <a:pPr marL="0" lvl="0" indent="0" algn="l" rtl="0">
              <a:lnSpc>
                <a:spcPct val="150000"/>
              </a:lnSpc>
              <a:spcBef>
                <a:spcPts val="0"/>
              </a:spcBef>
              <a:spcAft>
                <a:spcPts val="0"/>
              </a:spcAft>
              <a:buNone/>
            </a:pPr>
            <a:r>
              <a:rPr lang="en-US" sz="1200" dirty="0">
                <a:solidFill>
                  <a:schemeClr val="dk1"/>
                </a:solidFill>
                <a:highlight>
                  <a:schemeClr val="lt1"/>
                </a:highlight>
              </a:rPr>
              <a:t>Why feel that: Because they still tried their best with what they have and it’s unfair for people to look down on those to dare tries</a:t>
            </a:r>
          </a:p>
          <a:p>
            <a:pPr marL="0" lvl="0" indent="0" algn="l" rtl="0">
              <a:lnSpc>
                <a:spcPct val="150000"/>
              </a:lnSpc>
              <a:spcBef>
                <a:spcPts val="0"/>
              </a:spcBef>
              <a:spcAft>
                <a:spcPts val="0"/>
              </a:spcAft>
              <a:buNone/>
            </a:pPr>
            <a:r>
              <a:rPr lang="en-US" sz="1200" dirty="0">
                <a:solidFill>
                  <a:schemeClr val="dk1"/>
                </a:solidFill>
                <a:highlight>
                  <a:schemeClr val="lt1"/>
                </a:highlight>
              </a:rPr>
              <a:t>What’s affected: Current student and secondary school students(especially for those taking O and N level )</a:t>
            </a:r>
          </a:p>
          <a:p>
            <a:pPr marL="0" lvl="0" indent="0" algn="l" rtl="0">
              <a:lnSpc>
                <a:spcPct val="150000"/>
              </a:lnSpc>
              <a:spcBef>
                <a:spcPts val="0"/>
              </a:spcBef>
              <a:spcAft>
                <a:spcPts val="0"/>
              </a:spcAft>
              <a:buNone/>
            </a:pPr>
            <a:r>
              <a:rPr lang="en-US" sz="1200" dirty="0">
                <a:solidFill>
                  <a:schemeClr val="dk1"/>
                </a:solidFill>
                <a:highlight>
                  <a:schemeClr val="lt1"/>
                </a:highlight>
              </a:rPr>
              <a:t>Who cares: Students in ITE, Secondary students who have not score well, parents</a:t>
            </a:r>
          </a:p>
          <a:p>
            <a:pPr marL="0" lvl="0" indent="0" algn="l" rtl="0">
              <a:lnSpc>
                <a:spcPct val="150000"/>
              </a:lnSpc>
              <a:spcBef>
                <a:spcPts val="0"/>
              </a:spcBef>
              <a:spcAft>
                <a:spcPts val="0"/>
              </a:spcAft>
              <a:buNone/>
            </a:pPr>
            <a:endParaRPr lang="en-US" sz="1700" dirty="0">
              <a:solidFill>
                <a:schemeClr val="dk1"/>
              </a:solidFill>
              <a:highlight>
                <a:schemeClr val="lt1"/>
              </a:highlight>
            </a:endParaRPr>
          </a:p>
          <a:p>
            <a:pPr marL="0" lvl="0" indent="0" algn="l" rtl="0">
              <a:lnSpc>
                <a:spcPct val="150000"/>
              </a:lnSpc>
              <a:spcBef>
                <a:spcPts val="0"/>
              </a:spcBef>
              <a:spcAft>
                <a:spcPts val="0"/>
              </a:spcAft>
              <a:buNone/>
            </a:pPr>
            <a:endParaRPr sz="1700" dirty="0">
              <a:solidFill>
                <a:schemeClr val="dk1"/>
              </a:solidFill>
              <a:highlight>
                <a:schemeClr val="lt1"/>
              </a:highlight>
            </a:endParaRPr>
          </a:p>
        </p:txBody>
      </p:sp>
      <p:sp>
        <p:nvSpPr>
          <p:cNvPr id="164" name="Google Shape;164;p19"/>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Did you narrow down the scope of investigation, and are you ready to challenge your assumptions?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 name="Google Shape;171;p20"/>
          <p:cNvSpPr txBox="1">
            <a:spLocks noGrp="1"/>
          </p:cNvSpPr>
          <p:nvPr>
            <p:ph type="sldNum" idx="12"/>
          </p:nvPr>
        </p:nvSpPr>
        <p:spPr>
          <a:xfrm>
            <a:off x="9338569" y="631509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72" name="Google Shape;172;p20"/>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dirty="0">
                <a:solidFill>
                  <a:schemeClr val="dk1"/>
                </a:solidFill>
                <a:latin typeface="Calibri"/>
                <a:ea typeface="Calibri"/>
                <a:cs typeface="Calibri"/>
                <a:sym typeface="Calibri"/>
              </a:rPr>
              <a:t>A1 - Discussion Preparation</a:t>
            </a:r>
            <a:endParaRPr u="sng" dirty="0"/>
          </a:p>
        </p:txBody>
      </p:sp>
      <p:sp>
        <p:nvSpPr>
          <p:cNvPr id="173" name="Google Shape;173;p20"/>
          <p:cNvSpPr/>
          <p:nvPr/>
        </p:nvSpPr>
        <p:spPr>
          <a:xfrm>
            <a:off x="296474" y="2370773"/>
            <a:ext cx="2239200" cy="39339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Hello, I’m currently doing a research regarding prejudice against ITE students. Could you spare a few minute to share your thoughts regarding this situation</a:t>
            </a:r>
            <a:endParaRPr sz="1800" dirty="0">
              <a:solidFill>
                <a:schemeClr val="tx1"/>
              </a:solidFill>
              <a:latin typeface="Calibri"/>
              <a:ea typeface="Calibri"/>
              <a:cs typeface="Calibri"/>
              <a:sym typeface="Calibri"/>
            </a:endParaRPr>
          </a:p>
        </p:txBody>
      </p:sp>
      <p:sp>
        <p:nvSpPr>
          <p:cNvPr id="174" name="Google Shape;174;p20"/>
          <p:cNvSpPr/>
          <p:nvPr/>
        </p:nvSpPr>
        <p:spPr>
          <a:xfrm>
            <a:off x="2709390" y="2370772"/>
            <a:ext cx="2108700" cy="39390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Were/Are you an ITE student or do you know anyone who is an ITE student</a:t>
            </a:r>
            <a:endParaRPr sz="1800" dirty="0">
              <a:solidFill>
                <a:schemeClr val="tx1"/>
              </a:solidFill>
              <a:latin typeface="Calibri"/>
              <a:ea typeface="Calibri"/>
              <a:cs typeface="Calibri"/>
              <a:sym typeface="Calibri"/>
            </a:endParaRPr>
          </a:p>
        </p:txBody>
      </p:sp>
      <p:sp>
        <p:nvSpPr>
          <p:cNvPr id="175" name="Google Shape;175;p20"/>
          <p:cNvSpPr/>
          <p:nvPr/>
        </p:nvSpPr>
        <p:spPr>
          <a:xfrm>
            <a:off x="4991806" y="2375990"/>
            <a:ext cx="2169600" cy="39339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Could you share your thoughts and opinion regarding this issue</a:t>
            </a:r>
            <a:endParaRPr sz="1800" dirty="0">
              <a:solidFill>
                <a:schemeClr val="tx1"/>
              </a:solidFill>
              <a:latin typeface="Calibri"/>
              <a:ea typeface="Calibri"/>
              <a:cs typeface="Calibri"/>
              <a:sym typeface="Calibri"/>
            </a:endParaRPr>
          </a:p>
        </p:txBody>
      </p:sp>
      <p:sp>
        <p:nvSpPr>
          <p:cNvPr id="176" name="Google Shape;176;p20"/>
          <p:cNvSpPr/>
          <p:nvPr/>
        </p:nvSpPr>
        <p:spPr>
          <a:xfrm>
            <a:off x="7335125" y="2376100"/>
            <a:ext cx="2169600" cy="39390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Why do you think that this issue occur</a:t>
            </a:r>
            <a:endParaRPr sz="1800" dirty="0">
              <a:solidFill>
                <a:schemeClr val="tx1"/>
              </a:solidFill>
              <a:latin typeface="Calibri"/>
              <a:ea typeface="Calibri"/>
              <a:cs typeface="Calibri"/>
              <a:sym typeface="Calibri"/>
            </a:endParaRPr>
          </a:p>
        </p:txBody>
      </p:sp>
      <p:sp>
        <p:nvSpPr>
          <p:cNvPr id="177" name="Google Shape;177;p20"/>
          <p:cNvSpPr/>
          <p:nvPr/>
        </p:nvSpPr>
        <p:spPr>
          <a:xfrm>
            <a:off x="9678438" y="2370771"/>
            <a:ext cx="2169600" cy="3933900"/>
          </a:xfrm>
          <a:prstGeom prst="rect">
            <a:avLst/>
          </a:prstGeom>
          <a:solidFill>
            <a:srgbClr val="FEFFBF"/>
          </a:solidFill>
          <a:ln w="12700" cap="flat" cmpd="sng">
            <a:solidFill>
              <a:srgbClr val="0025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tx1"/>
                </a:solidFill>
                <a:latin typeface="Calibri"/>
                <a:ea typeface="Calibri"/>
                <a:cs typeface="Calibri"/>
                <a:sym typeface="Calibri"/>
              </a:rPr>
              <a:t>Thank you for sharing your precious time to answer my question. Have a good day</a:t>
            </a:r>
            <a:endParaRPr sz="1800" dirty="0">
              <a:solidFill>
                <a:schemeClr val="tx1"/>
              </a:solidFill>
              <a:latin typeface="Calibri"/>
              <a:ea typeface="Calibri"/>
              <a:cs typeface="Calibri"/>
              <a:sym typeface="Calibri"/>
            </a:endParaRPr>
          </a:p>
        </p:txBody>
      </p:sp>
      <p:sp>
        <p:nvSpPr>
          <p:cNvPr id="178" name="Google Shape;178;p20"/>
          <p:cNvSpPr/>
          <p:nvPr/>
        </p:nvSpPr>
        <p:spPr>
          <a:xfrm>
            <a:off x="292800" y="1244575"/>
            <a:ext cx="2239200" cy="112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1. Introduce yourself</a:t>
            </a:r>
            <a:endParaRPr sz="1100" b="1"/>
          </a:p>
          <a:p>
            <a:pPr marL="0" lvl="0" indent="0" algn="l" rtl="0">
              <a:spcBef>
                <a:spcPts val="0"/>
              </a:spcBef>
              <a:spcAft>
                <a:spcPts val="0"/>
              </a:spcAft>
              <a:buNone/>
            </a:pPr>
            <a:r>
              <a:rPr lang="en-US" sz="1100"/>
              <a:t>Share the purpose of the interview, how long it will take, it’s anonymous</a:t>
            </a:r>
            <a:endParaRPr sz="1100"/>
          </a:p>
        </p:txBody>
      </p:sp>
      <p:sp>
        <p:nvSpPr>
          <p:cNvPr id="179" name="Google Shape;179;p20"/>
          <p:cNvSpPr/>
          <p:nvPr/>
        </p:nvSpPr>
        <p:spPr>
          <a:xfrm>
            <a:off x="2707847" y="1244575"/>
            <a:ext cx="2108700" cy="112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2. Warm up</a:t>
            </a:r>
            <a:endParaRPr sz="1100" b="1"/>
          </a:p>
          <a:p>
            <a:pPr marL="0" lvl="0" indent="0" algn="l" rtl="0">
              <a:spcBef>
                <a:spcPts val="0"/>
              </a:spcBef>
              <a:spcAft>
                <a:spcPts val="0"/>
              </a:spcAft>
              <a:buNone/>
            </a:pPr>
            <a:r>
              <a:rPr lang="en-US" sz="1100"/>
              <a:t>Ask the participants some simple questions about themselves, connect on a personal level, build trust</a:t>
            </a:r>
            <a:endParaRPr sz="1100"/>
          </a:p>
        </p:txBody>
      </p:sp>
      <p:sp>
        <p:nvSpPr>
          <p:cNvPr id="180" name="Google Shape;180;p20"/>
          <p:cNvSpPr/>
          <p:nvPr/>
        </p:nvSpPr>
        <p:spPr>
          <a:xfrm>
            <a:off x="4992393" y="1244575"/>
            <a:ext cx="2169600" cy="112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3. Introduce the topic</a:t>
            </a:r>
            <a:endParaRPr sz="1100" b="1"/>
          </a:p>
          <a:p>
            <a:pPr marL="0" lvl="0" indent="0" algn="l" rtl="0">
              <a:spcBef>
                <a:spcPts val="0"/>
              </a:spcBef>
              <a:spcAft>
                <a:spcPts val="0"/>
              </a:spcAft>
              <a:buNone/>
            </a:pPr>
            <a:r>
              <a:rPr lang="en-US" sz="1100"/>
              <a:t>Ask them to share their experiences and personal stories, and how they feel about these situations</a:t>
            </a:r>
            <a:endParaRPr sz="1100"/>
          </a:p>
        </p:txBody>
      </p:sp>
      <p:sp>
        <p:nvSpPr>
          <p:cNvPr id="181" name="Google Shape;181;p20"/>
          <p:cNvSpPr/>
          <p:nvPr/>
        </p:nvSpPr>
        <p:spPr>
          <a:xfrm>
            <a:off x="7337840" y="1244575"/>
            <a:ext cx="2169600" cy="112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4. Dig deeper</a:t>
            </a:r>
            <a:endParaRPr sz="1100"/>
          </a:p>
          <a:p>
            <a:pPr marL="0" lvl="0" indent="0" algn="l" rtl="0">
              <a:spcBef>
                <a:spcPts val="0"/>
              </a:spcBef>
              <a:spcAft>
                <a:spcPts val="0"/>
              </a:spcAft>
              <a:buNone/>
            </a:pPr>
            <a:r>
              <a:rPr lang="en-US" sz="1100"/>
              <a:t>Find out their motivation, perception, fear, concerns, hopes</a:t>
            </a:r>
            <a:endParaRPr sz="1100"/>
          </a:p>
        </p:txBody>
      </p:sp>
      <p:sp>
        <p:nvSpPr>
          <p:cNvPr id="182" name="Google Shape;182;p20"/>
          <p:cNvSpPr/>
          <p:nvPr/>
        </p:nvSpPr>
        <p:spPr>
          <a:xfrm>
            <a:off x="9683287" y="1244575"/>
            <a:ext cx="2169600" cy="112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5. Wrap up</a:t>
            </a:r>
            <a:endParaRPr sz="1100"/>
          </a:p>
          <a:p>
            <a:pPr marL="0" lvl="0" indent="0" algn="l" rtl="0">
              <a:spcBef>
                <a:spcPts val="0"/>
              </a:spcBef>
              <a:spcAft>
                <a:spcPts val="0"/>
              </a:spcAft>
              <a:buNone/>
            </a:pPr>
            <a:r>
              <a:rPr lang="en-US" sz="1100"/>
              <a:t>Thank them and offer them to add any message they want to be heard</a:t>
            </a:r>
            <a:endParaRPr sz="1100"/>
          </a:p>
        </p:txBody>
      </p:sp>
      <p:sp>
        <p:nvSpPr>
          <p:cNvPr id="183" name="Google Shape;183;p20"/>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Are you ready to build trust, connect, ask powerful questions that lead to insights?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p:nvPr/>
        </p:nvSpPr>
        <p:spPr>
          <a:xfrm>
            <a:off x="5671335" y="0"/>
            <a:ext cx="811800" cy="236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21"/>
          <p:cNvSpPr txBox="1">
            <a:spLocks noGrp="1"/>
          </p:cNvSpPr>
          <p:nvPr>
            <p:ph type="sldNum" idx="12"/>
          </p:nvPr>
        </p:nvSpPr>
        <p:spPr>
          <a:xfrm>
            <a:off x="9338569" y="631509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91" name="Google Shape;191;p21"/>
          <p:cNvSpPr txBox="1"/>
          <p:nvPr/>
        </p:nvSpPr>
        <p:spPr>
          <a:xfrm>
            <a:off x="188686" y="202293"/>
            <a:ext cx="97737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A1 - Three interviews (minimum)</a:t>
            </a:r>
            <a:endParaRPr u="sng"/>
          </a:p>
        </p:txBody>
      </p:sp>
      <p:sp>
        <p:nvSpPr>
          <p:cNvPr id="192" name="Google Shape;192;p21"/>
          <p:cNvSpPr/>
          <p:nvPr/>
        </p:nvSpPr>
        <p:spPr>
          <a:xfrm>
            <a:off x="298959" y="1573375"/>
            <a:ext cx="3753000" cy="4731300"/>
          </a:xfrm>
          <a:prstGeom prst="rect">
            <a:avLst/>
          </a:prstGeom>
          <a:solidFill>
            <a:srgbClr val="FEFFBF"/>
          </a:solidFill>
          <a:ln w="9525"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Going back home from the gym, a group of students(he choose not to share from what school they are from),mistaken that he could not hear them due to him wearing a Bluetooth earpiece, proceeded to make fun of him when he was leaving the bus</a:t>
            </a: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93" name="Google Shape;193;p21"/>
          <p:cNvSpPr/>
          <p:nvPr/>
        </p:nvSpPr>
        <p:spPr>
          <a:xfrm>
            <a:off x="292800" y="1244575"/>
            <a:ext cx="3753000" cy="32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Interview 1</a:t>
            </a:r>
            <a:endParaRPr sz="1100"/>
          </a:p>
        </p:txBody>
      </p:sp>
      <p:sp>
        <p:nvSpPr>
          <p:cNvPr id="194" name="Google Shape;194;p21"/>
          <p:cNvSpPr/>
          <p:nvPr/>
        </p:nvSpPr>
        <p:spPr>
          <a:xfrm>
            <a:off x="4229483" y="1573375"/>
            <a:ext cx="3753000" cy="4731300"/>
          </a:xfrm>
          <a:prstGeom prst="rect">
            <a:avLst/>
          </a:prstGeom>
          <a:solidFill>
            <a:srgbClr val="FEFFBF"/>
          </a:solidFill>
          <a:ln w="9525"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Her parents were fearful that entering ITE was a “death sentence” to her education due to their believe that ITE was filled with Malay gangster and bad influence</a:t>
            </a:r>
          </a:p>
          <a:p>
            <a:pPr marL="0" marR="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Excerpt from the interview:</a:t>
            </a:r>
          </a:p>
          <a:p>
            <a:r>
              <a:rPr lang="en-US" sz="1200" dirty="0">
                <a:solidFill>
                  <a:schemeClr val="tx1"/>
                </a:solidFill>
                <a:latin typeface="Arial"/>
                <a:ea typeface="Arial"/>
                <a:cs typeface="Arial"/>
                <a:sym typeface="Arial"/>
              </a:rPr>
              <a:t>“My parents always had bigger dreams for me to continue on to Secondary 5 but they expected that I would end up in ITE. Even if they didn't look at me differently, they still supported me for my decision to join ITE. They feared that ITE would influence me to join gangs, and pick up bad habits like smoking or loitering around in public.”</a:t>
            </a:r>
            <a:endParaRPr lang="en-US" sz="1200" dirty="0">
              <a:solidFill>
                <a:schemeClr val="tx1"/>
              </a:solidFill>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95" name="Google Shape;195;p21"/>
          <p:cNvSpPr/>
          <p:nvPr/>
        </p:nvSpPr>
        <p:spPr>
          <a:xfrm>
            <a:off x="4223324" y="1244575"/>
            <a:ext cx="3753000" cy="32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Interview 2</a:t>
            </a:r>
            <a:endParaRPr sz="1100"/>
          </a:p>
        </p:txBody>
      </p:sp>
      <p:sp>
        <p:nvSpPr>
          <p:cNvPr id="196" name="Google Shape;196;p21"/>
          <p:cNvSpPr/>
          <p:nvPr/>
        </p:nvSpPr>
        <p:spPr>
          <a:xfrm>
            <a:off x="8160007" y="1573375"/>
            <a:ext cx="3753000" cy="4731300"/>
          </a:xfrm>
          <a:prstGeom prst="rect">
            <a:avLst/>
          </a:prstGeom>
          <a:solidFill>
            <a:srgbClr val="FEFFBF"/>
          </a:solidFill>
          <a:ln w="9525" cap="flat" cmpd="sng">
            <a:solidFill>
              <a:srgbClr val="00254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Was afraid that upon graduating ITE, that he will outcasted by polytechnic students because of ITE bad reputation among the general public and will be seen as “slow” to some of his future peers</a:t>
            </a:r>
          </a:p>
          <a:p>
            <a:pPr marL="0" marR="0" lvl="0" indent="0" algn="l" rtl="0">
              <a:spcBef>
                <a:spcPts val="0"/>
              </a:spcBef>
              <a:spcAft>
                <a:spcPts val="0"/>
              </a:spcAft>
              <a:buNone/>
            </a:pPr>
            <a:endParaRPr lang="en-US" sz="1200" dirty="0">
              <a:solidFill>
                <a:schemeClr val="dk1"/>
              </a:solidFill>
              <a:latin typeface="Calibri"/>
              <a:ea typeface="Calibri"/>
              <a:cs typeface="Calibri"/>
              <a:sym typeface="Calibri"/>
            </a:endParaRPr>
          </a:p>
          <a:p>
            <a:r>
              <a:rPr lang="en-US" sz="1200" dirty="0">
                <a:solidFill>
                  <a:schemeClr val="dk1"/>
                </a:solidFill>
                <a:latin typeface="Calibri"/>
                <a:ea typeface="Calibri"/>
                <a:cs typeface="Calibri"/>
                <a:sym typeface="Calibri"/>
              </a:rPr>
              <a:t>Excerpt from the interview:</a:t>
            </a:r>
          </a:p>
          <a:p>
            <a:r>
              <a:rPr lang="en-US" sz="1200" dirty="0">
                <a:solidFill>
                  <a:schemeClr val="tx1"/>
                </a:solidFill>
                <a:latin typeface="Arial"/>
                <a:ea typeface="Arial"/>
                <a:cs typeface="Arial"/>
                <a:sym typeface="Arial"/>
              </a:rPr>
              <a:t>“I definitely fear rejection. I feel like giving up because I felt like I didn't give it my best when I know I already did. At the same time, I have faith that I can survive. I know that I have at least my strengths and new-found skills that I can use when I enter Polytechnic and the working world…”</a:t>
            </a:r>
          </a:p>
          <a:p>
            <a:endParaRPr lang="en-US" sz="1200" dirty="0">
              <a:solidFill>
                <a:schemeClr val="dk1"/>
              </a:solidFill>
              <a:latin typeface="Calibri"/>
              <a:ea typeface="Calibri"/>
              <a:cs typeface="Calibri"/>
              <a:sym typeface="Calibri"/>
            </a:endParaRPr>
          </a:p>
          <a:p>
            <a:r>
              <a:rPr lang="en-US" sz="1200" dirty="0">
                <a:solidFill>
                  <a:schemeClr val="tx1"/>
                </a:solidFill>
                <a:latin typeface="Arial"/>
                <a:ea typeface="Arial"/>
                <a:cs typeface="Arial"/>
                <a:sym typeface="Arial"/>
              </a:rPr>
              <a:t>“I’m afraid of being outcasted as “that guy” just because of being in ITE. I’m afraid of not being accepted by my peers and ended up being alone for my entire Poly life. I want to show them that although I came from ITE, I can still succeed in my studies and prove to all that ITE does not equal to the end. You’re just taking a longer path that's all…”</a:t>
            </a:r>
          </a:p>
          <a:p>
            <a:pPr marL="0" marR="0" lvl="0" indent="0" algn="l" rtl="0">
              <a:spcBef>
                <a:spcPts val="0"/>
              </a:spcBef>
              <a:spcAft>
                <a:spcPts val="0"/>
              </a:spcAft>
              <a:buNone/>
            </a:pPr>
            <a:endParaRPr lang="en-US" sz="1200" dirty="0">
              <a:solidFill>
                <a:schemeClr val="dk1"/>
              </a:solidFill>
              <a:latin typeface="Calibri"/>
              <a:ea typeface="Calibri"/>
              <a:cs typeface="Calibri"/>
              <a:sym typeface="Calibri"/>
            </a:endParaRPr>
          </a:p>
        </p:txBody>
      </p:sp>
      <p:sp>
        <p:nvSpPr>
          <p:cNvPr id="197" name="Google Shape;197;p21"/>
          <p:cNvSpPr/>
          <p:nvPr/>
        </p:nvSpPr>
        <p:spPr>
          <a:xfrm>
            <a:off x="8153847" y="1244575"/>
            <a:ext cx="3753000" cy="32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Interview 3</a:t>
            </a:r>
            <a:endParaRPr sz="1100"/>
          </a:p>
        </p:txBody>
      </p:sp>
      <p:sp>
        <p:nvSpPr>
          <p:cNvPr id="198" name="Google Shape;198;p21"/>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Go interview strangers and learn!</a:t>
            </a:r>
            <a:endParaRPr/>
          </a:p>
        </p:txBody>
      </p:sp>
      <p:pic>
        <p:nvPicPr>
          <p:cNvPr id="2" name="Shape 107">
            <a:extLst>
              <a:ext uri="{FF2B5EF4-FFF2-40B4-BE49-F238E27FC236}">
                <a16:creationId xmlns:a16="http://schemas.microsoft.com/office/drawing/2014/main" id="{19E878FD-88C4-5987-8165-40AEAE922C44}"/>
              </a:ext>
            </a:extLst>
          </p:cNvPr>
          <p:cNvPicPr preferRelativeResize="0"/>
          <p:nvPr/>
        </p:nvPicPr>
        <p:blipFill rotWithShape="1">
          <a:blip r:embed="rId3">
            <a:alphaModFix/>
          </a:blip>
          <a:srcRect l="36894" t="48213" r="28416" b="35327"/>
          <a:stretch/>
        </p:blipFill>
        <p:spPr>
          <a:xfrm>
            <a:off x="336906" y="2937516"/>
            <a:ext cx="3317705" cy="8444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2"/>
          <p:cNvSpPr/>
          <p:nvPr/>
        </p:nvSpPr>
        <p:spPr>
          <a:xfrm>
            <a:off x="5671335" y="0"/>
            <a:ext cx="811658" cy="2363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 name="Google Shape;205;p22"/>
          <p:cNvSpPr txBox="1">
            <a:spLocks noGrp="1"/>
          </p:cNvSpPr>
          <p:nvPr>
            <p:ph type="sldNum" idx="12"/>
          </p:nvPr>
        </p:nvSpPr>
        <p:spPr>
          <a:xfrm>
            <a:off x="9338569" y="631509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206" name="Google Shape;206;p22"/>
          <p:cNvSpPr txBox="1"/>
          <p:nvPr/>
        </p:nvSpPr>
        <p:spPr>
          <a:xfrm>
            <a:off x="115575" y="134254"/>
            <a:ext cx="10007100" cy="5628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C00000"/>
              </a:buClr>
              <a:buSzPts val="2400"/>
              <a:buFont typeface="Arial"/>
              <a:buNone/>
            </a:pPr>
            <a:endParaRPr sz="2400" b="1" i="0" u="none" strike="noStrike" cap="none">
              <a:solidFill>
                <a:srgbClr val="C00000"/>
              </a:solidFill>
              <a:latin typeface="Arial"/>
              <a:ea typeface="Arial"/>
              <a:cs typeface="Arial"/>
              <a:sym typeface="Arial"/>
            </a:endParaRPr>
          </a:p>
        </p:txBody>
      </p:sp>
      <p:sp>
        <p:nvSpPr>
          <p:cNvPr id="207" name="Google Shape;207;p22"/>
          <p:cNvSpPr txBox="1"/>
          <p:nvPr/>
        </p:nvSpPr>
        <p:spPr>
          <a:xfrm>
            <a:off x="188686" y="202293"/>
            <a:ext cx="977355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A1 - Empathy Map</a:t>
            </a:r>
            <a:endParaRPr sz="2000" b="1" u="sng">
              <a:solidFill>
                <a:schemeClr val="dk1"/>
              </a:solidFill>
              <a:latin typeface="Calibri"/>
              <a:ea typeface="Calibri"/>
              <a:cs typeface="Calibri"/>
              <a:sym typeface="Calibri"/>
            </a:endParaRPr>
          </a:p>
        </p:txBody>
      </p:sp>
      <p:sp>
        <p:nvSpPr>
          <p:cNvPr id="208" name="Google Shape;208;p22"/>
          <p:cNvSpPr/>
          <p:nvPr/>
        </p:nvSpPr>
        <p:spPr>
          <a:xfrm>
            <a:off x="293299" y="1210253"/>
            <a:ext cx="11560800" cy="3963600"/>
          </a:xfrm>
          <a:prstGeom prst="rect">
            <a:avLst/>
          </a:prstGeom>
          <a:solidFill>
            <a:srgbClr val="FEF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That him being in ITE is just bad due to its reputation.</a:t>
            </a:r>
          </a:p>
          <a:p>
            <a:pPr marL="0" lvl="0" indent="0" algn="l" rtl="0">
              <a:spcBef>
                <a:spcPts val="0"/>
              </a:spcBef>
              <a:spcAft>
                <a:spcPts val="0"/>
              </a:spcAft>
              <a:buNone/>
            </a:pPr>
            <a:r>
              <a:rPr lang="en-US" dirty="0"/>
              <a:t>That his education career is “dead”</a:t>
            </a:r>
            <a:endParaRPr dirty="0"/>
          </a:p>
        </p:txBody>
      </p:sp>
      <p:sp>
        <p:nvSpPr>
          <p:cNvPr id="209" name="Google Shape;209;p22"/>
          <p:cNvSpPr/>
          <p:nvPr/>
        </p:nvSpPr>
        <p:spPr>
          <a:xfrm>
            <a:off x="315600" y="5303800"/>
            <a:ext cx="5752200" cy="1164000"/>
          </a:xfrm>
          <a:prstGeom prst="rect">
            <a:avLst/>
          </a:prstGeom>
          <a:solidFill>
            <a:srgbClr val="FEF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Fear that there is no hope for him anymore due to being in ITE. Have a generally negative outlook towards the future</a:t>
            </a:r>
            <a:endParaRPr dirty="0"/>
          </a:p>
        </p:txBody>
      </p:sp>
      <p:sp>
        <p:nvSpPr>
          <p:cNvPr id="210" name="Google Shape;210;p22"/>
          <p:cNvSpPr/>
          <p:nvPr/>
        </p:nvSpPr>
        <p:spPr>
          <a:xfrm>
            <a:off x="6124200" y="5303800"/>
            <a:ext cx="5752200" cy="1164000"/>
          </a:xfrm>
          <a:prstGeom prst="rect">
            <a:avLst/>
          </a:prstGeom>
          <a:solidFill>
            <a:srgbClr val="FEF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Just wish to be able to support himself and his family. A bit materialistic and wish to be able to but more stuff</a:t>
            </a:r>
            <a:endParaRPr dirty="0"/>
          </a:p>
        </p:txBody>
      </p:sp>
      <p:sp>
        <p:nvSpPr>
          <p:cNvPr id="211" name="Google Shape;211;p22"/>
          <p:cNvSpPr/>
          <p:nvPr/>
        </p:nvSpPr>
        <p:spPr>
          <a:xfrm>
            <a:off x="4772302" y="2595375"/>
            <a:ext cx="2336700" cy="1319100"/>
          </a:xfrm>
          <a:prstGeom prst="ellipse">
            <a:avLst/>
          </a:prstGeom>
          <a:solidFill>
            <a:srgbClr val="FEFFB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Greg</a:t>
            </a:r>
            <a:endParaRPr dirty="0"/>
          </a:p>
        </p:txBody>
      </p:sp>
      <p:cxnSp>
        <p:nvCxnSpPr>
          <p:cNvPr id="212" name="Google Shape;212;p22"/>
          <p:cNvCxnSpPr>
            <a:endCxn id="211" idx="7"/>
          </p:cNvCxnSpPr>
          <p:nvPr/>
        </p:nvCxnSpPr>
        <p:spPr>
          <a:xfrm flipH="1">
            <a:off x="6766800" y="1210253"/>
            <a:ext cx="5081400" cy="1578300"/>
          </a:xfrm>
          <a:prstGeom prst="straightConnector1">
            <a:avLst/>
          </a:prstGeom>
          <a:noFill/>
          <a:ln w="9525" cap="flat" cmpd="sng">
            <a:solidFill>
              <a:schemeClr val="dk2"/>
            </a:solidFill>
            <a:prstDash val="solid"/>
            <a:round/>
            <a:headEnd type="none" w="med" len="med"/>
            <a:tailEnd type="none" w="med" len="med"/>
          </a:ln>
        </p:spPr>
      </p:cxnSp>
      <p:cxnSp>
        <p:nvCxnSpPr>
          <p:cNvPr id="213" name="Google Shape;213;p22"/>
          <p:cNvCxnSpPr>
            <a:endCxn id="211" idx="5"/>
          </p:cNvCxnSpPr>
          <p:nvPr/>
        </p:nvCxnSpPr>
        <p:spPr>
          <a:xfrm rot="10800000">
            <a:off x="6766800" y="3721297"/>
            <a:ext cx="5109600" cy="1427400"/>
          </a:xfrm>
          <a:prstGeom prst="straightConnector1">
            <a:avLst/>
          </a:prstGeom>
          <a:noFill/>
          <a:ln w="9525" cap="flat" cmpd="sng">
            <a:solidFill>
              <a:schemeClr val="dk2"/>
            </a:solidFill>
            <a:prstDash val="solid"/>
            <a:round/>
            <a:headEnd type="none" w="med" len="med"/>
            <a:tailEnd type="none" w="med" len="med"/>
          </a:ln>
        </p:spPr>
      </p:cxnSp>
      <p:cxnSp>
        <p:nvCxnSpPr>
          <p:cNvPr id="214" name="Google Shape;214;p22"/>
          <p:cNvCxnSpPr/>
          <p:nvPr/>
        </p:nvCxnSpPr>
        <p:spPr>
          <a:xfrm>
            <a:off x="342062" y="1216525"/>
            <a:ext cx="4755000" cy="1578300"/>
          </a:xfrm>
          <a:prstGeom prst="straightConnector1">
            <a:avLst/>
          </a:prstGeom>
          <a:noFill/>
          <a:ln w="9525" cap="flat" cmpd="sng">
            <a:solidFill>
              <a:schemeClr val="dk2"/>
            </a:solidFill>
            <a:prstDash val="solid"/>
            <a:round/>
            <a:headEnd type="none" w="med" len="med"/>
            <a:tailEnd type="none" w="med" len="med"/>
          </a:ln>
        </p:spPr>
      </p:cxnSp>
      <p:cxnSp>
        <p:nvCxnSpPr>
          <p:cNvPr id="215" name="Google Shape;215;p22"/>
          <p:cNvCxnSpPr/>
          <p:nvPr/>
        </p:nvCxnSpPr>
        <p:spPr>
          <a:xfrm rot="10800000" flipH="1">
            <a:off x="315600" y="3727575"/>
            <a:ext cx="4781700" cy="1427400"/>
          </a:xfrm>
          <a:prstGeom prst="straightConnector1">
            <a:avLst/>
          </a:prstGeom>
          <a:noFill/>
          <a:ln w="9525" cap="flat" cmpd="sng">
            <a:solidFill>
              <a:schemeClr val="dk2"/>
            </a:solidFill>
            <a:prstDash val="solid"/>
            <a:round/>
            <a:headEnd type="none" w="med" len="med"/>
            <a:tailEnd type="none" w="med" len="med"/>
          </a:ln>
        </p:spPr>
      </p:cxnSp>
      <p:sp>
        <p:nvSpPr>
          <p:cNvPr id="216" name="Google Shape;216;p22"/>
          <p:cNvSpPr/>
          <p:nvPr/>
        </p:nvSpPr>
        <p:spPr>
          <a:xfrm>
            <a:off x="5463900" y="2671575"/>
            <a:ext cx="9501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a:t>Person</a:t>
            </a:r>
            <a:endParaRPr sz="1100" b="1"/>
          </a:p>
        </p:txBody>
      </p:sp>
      <p:sp>
        <p:nvSpPr>
          <p:cNvPr id="217" name="Google Shape;217;p22"/>
          <p:cNvSpPr/>
          <p:nvPr/>
        </p:nvSpPr>
        <p:spPr>
          <a:xfrm>
            <a:off x="3844050" y="1216525"/>
            <a:ext cx="4503900" cy="5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dirty="0"/>
              <a:t>Think &amp; Feel</a:t>
            </a:r>
            <a:endParaRPr sz="1100" b="1" dirty="0"/>
          </a:p>
          <a:p>
            <a:pPr marL="0" lvl="0" indent="0" algn="ctr" rtl="0">
              <a:spcBef>
                <a:spcPts val="0"/>
              </a:spcBef>
              <a:spcAft>
                <a:spcPts val="0"/>
              </a:spcAft>
              <a:buNone/>
            </a:pPr>
            <a:r>
              <a:rPr lang="en-US" sz="1100" dirty="0"/>
              <a:t>What really matter, major preoccupations worries &amp; aspirations</a:t>
            </a:r>
            <a:endParaRPr sz="1100" dirty="0"/>
          </a:p>
        </p:txBody>
      </p:sp>
      <p:sp>
        <p:nvSpPr>
          <p:cNvPr id="218" name="Google Shape;218;p22"/>
          <p:cNvSpPr/>
          <p:nvPr/>
        </p:nvSpPr>
        <p:spPr>
          <a:xfrm>
            <a:off x="342050" y="2040038"/>
            <a:ext cx="4503900" cy="5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t>Hear</a:t>
            </a:r>
            <a:endParaRPr sz="1100" b="1" dirty="0"/>
          </a:p>
          <a:p>
            <a:pPr marL="0" lvl="0" indent="0" algn="l" rtl="0">
              <a:spcBef>
                <a:spcPts val="0"/>
              </a:spcBef>
              <a:spcAft>
                <a:spcPts val="0"/>
              </a:spcAft>
              <a:buNone/>
            </a:pPr>
            <a:r>
              <a:rPr lang="en-US" sz="1100" dirty="0"/>
              <a:t>What family, friend, boss, colleagues, media says</a:t>
            </a:r>
            <a:endParaRPr sz="1100" dirty="0"/>
          </a:p>
        </p:txBody>
      </p:sp>
      <p:sp>
        <p:nvSpPr>
          <p:cNvPr id="219" name="Google Shape;219;p22"/>
          <p:cNvSpPr/>
          <p:nvPr/>
        </p:nvSpPr>
        <p:spPr>
          <a:xfrm>
            <a:off x="7314300" y="2040038"/>
            <a:ext cx="4503900" cy="56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100" b="1"/>
              <a:t>See</a:t>
            </a:r>
            <a:endParaRPr sz="1100" b="1"/>
          </a:p>
          <a:p>
            <a:pPr marL="0" lvl="0" indent="0" algn="r" rtl="0">
              <a:spcBef>
                <a:spcPts val="0"/>
              </a:spcBef>
              <a:spcAft>
                <a:spcPts val="0"/>
              </a:spcAft>
              <a:buNone/>
            </a:pPr>
            <a:r>
              <a:rPr lang="en-US" sz="1100"/>
              <a:t>Environment, friends, what the world offers</a:t>
            </a:r>
            <a:endParaRPr sz="1100"/>
          </a:p>
        </p:txBody>
      </p:sp>
      <p:sp>
        <p:nvSpPr>
          <p:cNvPr id="220" name="Google Shape;220;p22"/>
          <p:cNvSpPr/>
          <p:nvPr/>
        </p:nvSpPr>
        <p:spPr>
          <a:xfrm>
            <a:off x="3702750" y="3868275"/>
            <a:ext cx="4503900" cy="5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b="1" dirty="0"/>
              <a:t>Say &amp; Do</a:t>
            </a:r>
            <a:endParaRPr sz="1100" b="1" dirty="0"/>
          </a:p>
          <a:p>
            <a:pPr marL="0" lvl="0" indent="0" algn="ctr" rtl="0">
              <a:spcBef>
                <a:spcPts val="0"/>
              </a:spcBef>
              <a:spcAft>
                <a:spcPts val="0"/>
              </a:spcAft>
              <a:buNone/>
            </a:pPr>
            <a:r>
              <a:rPr lang="en-US" sz="1100" dirty="0"/>
              <a:t>Attitude in public, appearance, </a:t>
            </a:r>
            <a:r>
              <a:rPr lang="en-US" sz="1100" dirty="0" err="1"/>
              <a:t>behaviours</a:t>
            </a:r>
            <a:r>
              <a:rPr lang="en-US" sz="1100" dirty="0"/>
              <a:t>, actions</a:t>
            </a:r>
            <a:endParaRPr sz="1100" dirty="0"/>
          </a:p>
        </p:txBody>
      </p:sp>
      <p:sp>
        <p:nvSpPr>
          <p:cNvPr id="221" name="Google Shape;221;p22"/>
          <p:cNvSpPr/>
          <p:nvPr/>
        </p:nvSpPr>
        <p:spPr>
          <a:xfrm>
            <a:off x="342050" y="5376251"/>
            <a:ext cx="4503900" cy="5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a:t>Pains</a:t>
            </a:r>
            <a:endParaRPr sz="1100"/>
          </a:p>
          <a:p>
            <a:pPr marL="0" lvl="0" indent="0" algn="l" rtl="0">
              <a:spcBef>
                <a:spcPts val="0"/>
              </a:spcBef>
              <a:spcAft>
                <a:spcPts val="0"/>
              </a:spcAft>
              <a:buNone/>
            </a:pPr>
            <a:r>
              <a:rPr lang="en-US" sz="1100"/>
              <a:t>Fears, frustrations, obstacles</a:t>
            </a:r>
            <a:endParaRPr sz="1100"/>
          </a:p>
        </p:txBody>
      </p:sp>
      <p:sp>
        <p:nvSpPr>
          <p:cNvPr id="222" name="Google Shape;222;p22"/>
          <p:cNvSpPr/>
          <p:nvPr/>
        </p:nvSpPr>
        <p:spPr>
          <a:xfrm>
            <a:off x="6124200" y="5376251"/>
            <a:ext cx="4503900" cy="5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t>Gains</a:t>
            </a:r>
            <a:endParaRPr sz="1100" dirty="0"/>
          </a:p>
          <a:p>
            <a:pPr marL="0" lvl="0" indent="0" algn="l" rtl="0">
              <a:spcBef>
                <a:spcPts val="0"/>
              </a:spcBef>
              <a:spcAft>
                <a:spcPts val="0"/>
              </a:spcAft>
              <a:buNone/>
            </a:pPr>
            <a:r>
              <a:rPr lang="en-US" sz="1100" dirty="0"/>
              <a:t>Wants, needs, measures of success</a:t>
            </a:r>
            <a:endParaRPr sz="1100" dirty="0"/>
          </a:p>
        </p:txBody>
      </p:sp>
      <p:sp>
        <p:nvSpPr>
          <p:cNvPr id="223" name="Google Shape;223;p22"/>
          <p:cNvSpPr txBox="1"/>
          <p:nvPr/>
        </p:nvSpPr>
        <p:spPr>
          <a:xfrm>
            <a:off x="265625" y="538025"/>
            <a:ext cx="76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Don’t judge a book by its cover, carefully study the whole iceberg. </a:t>
            </a:r>
            <a:endParaRPr/>
          </a:p>
        </p:txBody>
      </p:sp>
      <p:sp>
        <p:nvSpPr>
          <p:cNvPr id="3" name="TextBox 2">
            <a:extLst>
              <a:ext uri="{FF2B5EF4-FFF2-40B4-BE49-F238E27FC236}">
                <a16:creationId xmlns:a16="http://schemas.microsoft.com/office/drawing/2014/main" id="{F171BCE5-13B6-2954-B130-C66292F7D34A}"/>
              </a:ext>
            </a:extLst>
          </p:cNvPr>
          <p:cNvSpPr txBox="1"/>
          <p:nvPr/>
        </p:nvSpPr>
        <p:spPr>
          <a:xfrm>
            <a:off x="4170844" y="1727140"/>
            <a:ext cx="4035806" cy="523220"/>
          </a:xfrm>
          <a:prstGeom prst="rect">
            <a:avLst/>
          </a:prstGeom>
          <a:noFill/>
        </p:spPr>
        <p:txBody>
          <a:bodyPr wrap="square" rtlCol="0">
            <a:spAutoFit/>
          </a:bodyPr>
          <a:lstStyle/>
          <a:p>
            <a:r>
              <a:rPr lang="en-US" dirty="0"/>
              <a:t>That he is able to continue his study and, for now, be able to find a job to support his family</a:t>
            </a:r>
          </a:p>
        </p:txBody>
      </p:sp>
      <p:sp>
        <p:nvSpPr>
          <p:cNvPr id="4" name="TextBox 3">
            <a:extLst>
              <a:ext uri="{FF2B5EF4-FFF2-40B4-BE49-F238E27FC236}">
                <a16:creationId xmlns:a16="http://schemas.microsoft.com/office/drawing/2014/main" id="{0AFC9C34-624B-657F-BBAE-643624A253A2}"/>
              </a:ext>
            </a:extLst>
          </p:cNvPr>
          <p:cNvSpPr txBox="1"/>
          <p:nvPr/>
        </p:nvSpPr>
        <p:spPr>
          <a:xfrm>
            <a:off x="7958230" y="2719603"/>
            <a:ext cx="3793285" cy="523220"/>
          </a:xfrm>
          <a:prstGeom prst="rect">
            <a:avLst/>
          </a:prstGeom>
          <a:noFill/>
        </p:spPr>
        <p:txBody>
          <a:bodyPr wrap="square" rtlCol="0">
            <a:spAutoFit/>
          </a:bodyPr>
          <a:lstStyle/>
          <a:p>
            <a:r>
              <a:rPr lang="en-US" dirty="0"/>
              <a:t>Don’t see much of a future in his career education. Sees a bleak future </a:t>
            </a:r>
          </a:p>
        </p:txBody>
      </p:sp>
      <p:sp>
        <p:nvSpPr>
          <p:cNvPr id="5" name="TextBox 4">
            <a:extLst>
              <a:ext uri="{FF2B5EF4-FFF2-40B4-BE49-F238E27FC236}">
                <a16:creationId xmlns:a16="http://schemas.microsoft.com/office/drawing/2014/main" id="{BFA73000-4C98-F755-1B18-C7817203031A}"/>
              </a:ext>
            </a:extLst>
          </p:cNvPr>
          <p:cNvSpPr txBox="1"/>
          <p:nvPr/>
        </p:nvSpPr>
        <p:spPr>
          <a:xfrm>
            <a:off x="4171157" y="4300548"/>
            <a:ext cx="3793285" cy="738664"/>
          </a:xfrm>
          <a:prstGeom prst="rect">
            <a:avLst/>
          </a:prstGeom>
          <a:noFill/>
        </p:spPr>
        <p:txBody>
          <a:bodyPr wrap="square" rtlCol="0">
            <a:spAutoFit/>
          </a:bodyPr>
          <a:lstStyle/>
          <a:p>
            <a:r>
              <a:rPr lang="en-US" dirty="0"/>
              <a:t>The moment they see him in an ITE uniform or found out he’s from ITE, they either think lowly of him or show hostility towards him.</a:t>
            </a:r>
          </a:p>
        </p:txBody>
      </p:sp>
    </p:spTree>
  </p:cSld>
  <p:clrMapOvr>
    <a:masterClrMapping/>
  </p:clrMapOvr>
</p:sld>
</file>

<file path=ppt/theme/theme1.xml><?xml version="1.0" encoding="utf-8"?>
<a:theme xmlns:a="http://schemas.openxmlformats.org/drawingml/2006/main" name="SIT PowerPoint 2021 Design Theme">
  <a:themeElements>
    <a:clrScheme name="Custom 6">
      <a:dk1>
        <a:srgbClr val="000000"/>
      </a:dk1>
      <a:lt1>
        <a:srgbClr val="FFFFFF"/>
      </a:lt1>
      <a:dk2>
        <a:srgbClr val="44546A"/>
      </a:dk2>
      <a:lt2>
        <a:srgbClr val="E7E6E6"/>
      </a:lt2>
      <a:accent1>
        <a:srgbClr val="003366"/>
      </a:accent1>
      <a:accent2>
        <a:srgbClr val="04509C"/>
      </a:accent2>
      <a:accent3>
        <a:srgbClr val="669900"/>
      </a:accent3>
      <a:accent4>
        <a:srgbClr val="FF6600"/>
      </a:accent4>
      <a:accent5>
        <a:srgbClr val="CC0000"/>
      </a:accent5>
      <a:accent6>
        <a:srgbClr val="7F7F7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4d3da6a-0a1b-4ca6-94be-2685f8cdb50f">
      <Terms xmlns="http://schemas.microsoft.com/office/infopath/2007/PartnerControls"/>
    </lcf76f155ced4ddcb4097134ff3c332f>
    <TaxCatchAll xmlns="661fc29f-83bb-4269-b718-aa2fd778a42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D98AE66DBC7EA4BACB11436AE0AC962" ma:contentTypeVersion="24" ma:contentTypeDescription="Create a new document." ma:contentTypeScope="" ma:versionID="4d22cd48ee94e0a7bef80d50a1ba699a">
  <xsd:schema xmlns:xsd="http://www.w3.org/2001/XMLSchema" xmlns:xs="http://www.w3.org/2001/XMLSchema" xmlns:p="http://schemas.microsoft.com/office/2006/metadata/properties" xmlns:ns2="661fc29f-83bb-4269-b718-aa2fd778a423" xmlns:ns3="d1583c34-73a0-4f2f-ba6b-1ac8359f2b78" xmlns:ns4="24d3da6a-0a1b-4ca6-94be-2685f8cdb50f" targetNamespace="http://schemas.microsoft.com/office/2006/metadata/properties" ma:root="true" ma:fieldsID="8a862faf6ff24dd2955a947a9d050237" ns2:_="" ns3:_="" ns4:_="">
    <xsd:import namespace="661fc29f-83bb-4269-b718-aa2fd778a423"/>
    <xsd:import namespace="d1583c34-73a0-4f2f-ba6b-1ac8359f2b78"/>
    <xsd:import namespace="24d3da6a-0a1b-4ca6-94be-2685f8cdb50f"/>
    <xsd:element name="properties">
      <xsd:complexType>
        <xsd:sequence>
          <xsd:element name="documentManagement">
            <xsd:complexType>
              <xsd:all>
                <xsd:element ref="ns2:TaxCatchAll" minOccurs="0"/>
                <xsd:element ref="ns3:SharedWithUsers" minOccurs="0"/>
                <xsd:element ref="ns3:SharedWithDetails"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element ref="ns4:MediaLengthInSeconds" minOccurs="0"/>
                <xsd:element ref="ns4: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1fc29f-83bb-4269-b718-aa2fd778a423" elementFormDefault="qualified">
    <xsd:import namespace="http://schemas.microsoft.com/office/2006/documentManagement/types"/>
    <xsd:import namespace="http://schemas.microsoft.com/office/infopath/2007/PartnerControls"/>
    <xsd:element name="TaxCatchAll" ma:index="8" nillable="true" ma:displayName="Taxonomy Catch All Column" ma:description="" ma:hidden="true" ma:list="{6b0ce9bb-9101-4a23-8be5-888dd43b44e2}" ma:internalName="TaxCatchAll" ma:showField="CatchAllData" ma:web="661fc29f-83bb-4269-b718-aa2fd778a42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1583c34-73a0-4f2f-ba6b-1ac8359f2b78"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4d3da6a-0a1b-4ca6-94be-2685f8cdb50f"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Location" ma:index="15"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3ef6a61a-9304-4b10-b55f-16bd2b58ad6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416AE1-2708-4E24-B626-7A430E857480}">
  <ds:schemaRefs>
    <ds:schemaRef ds:uri="http://schemas.microsoft.com/sharepoint/v3/contenttype/forms"/>
  </ds:schemaRefs>
</ds:datastoreItem>
</file>

<file path=customXml/itemProps2.xml><?xml version="1.0" encoding="utf-8"?>
<ds:datastoreItem xmlns:ds="http://schemas.openxmlformats.org/officeDocument/2006/customXml" ds:itemID="{DD71B3DC-F4AC-4F9E-91FA-B4C7A48AC47A}">
  <ds:schemaRefs>
    <ds:schemaRef ds:uri="24d3da6a-0a1b-4ca6-94be-2685f8cdb50f"/>
    <ds:schemaRef ds:uri="661fc29f-83bb-4269-b718-aa2fd778a423"/>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AC5AE27-C1F1-46AC-9C73-B7594B7E5B82}">
  <ds:schemaRefs>
    <ds:schemaRef ds:uri="24d3da6a-0a1b-4ca6-94be-2685f8cdb50f"/>
    <ds:schemaRef ds:uri="661fc29f-83bb-4269-b718-aa2fd778a423"/>
    <ds:schemaRef ds:uri="d1583c34-73a0-4f2f-ba6b-1ac8359f2b7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932</TotalTime>
  <Words>4418</Words>
  <Application>Microsoft Office PowerPoint</Application>
  <PresentationFormat>Widescreen</PresentationFormat>
  <Paragraphs>534</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Noto Sans Symbols</vt:lpstr>
      <vt:lpstr>Arial</vt:lpstr>
      <vt:lpstr>Calibri</vt:lpstr>
      <vt:lpstr>SIT PowerPoint 2021 Design Theme</vt:lpstr>
      <vt:lpstr>UDE1001 Introduction to Design Innovation   Submission Template A1 &amp; A2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UDE1001 Submission Template A1 &amp; A2</dc:title>
  <dc:creator>user</dc:creator>
  <cp:lastModifiedBy>MUHAMMAD FARHAN BIN AHMAD</cp:lastModifiedBy>
  <cp:revision>79</cp:revision>
  <dcterms:modified xsi:type="dcterms:W3CDTF">2023-06-04T18:38:07Z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0x0101008D98AE66DBC7EA4BACB11436AE0AC962</vt:lpwstr>
  </property>
  <property fmtid="{D5CDD505-2E9C-101B-9397-08002B2CF9AE}" pid="3" name="MediaServiceImageTags">
    <vt:lpwstr/>
  </property>
</Properties>
</file>